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FBF"/>
    <a:srgbClr val="537F82"/>
    <a:srgbClr val="C7CB00"/>
    <a:srgbClr val="EC6608"/>
    <a:srgbClr val="A31C71"/>
    <a:srgbClr val="D70073"/>
    <a:srgbClr val="A81F27"/>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57" autoAdjust="0"/>
  </p:normalViewPr>
  <p:slideViewPr>
    <p:cSldViewPr snapToGrid="0">
      <p:cViewPr varScale="1">
        <p:scale>
          <a:sx n="76" d="100"/>
          <a:sy n="76" d="100"/>
        </p:scale>
        <p:origin x="40"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C4F57-D127-4FC9-9587-8C3006E6ED6A}" type="datetimeFigureOut">
              <a:rPr lang="en-GB" smtClean="0"/>
              <a:t>10/05/2023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90125F-3F5E-4B86-85FB-23E1880DC4AB}" type="slidenum">
              <a:rPr lang="en-GB" smtClean="0"/>
              <a:t>‹#›</a:t>
            </a:fld>
            <a:endParaRPr lang="en-GB"/>
          </a:p>
        </p:txBody>
      </p:sp>
    </p:spTree>
    <p:extLst>
      <p:ext uri="{BB962C8B-B14F-4D97-AF65-F5344CB8AC3E}">
        <p14:creationId xmlns:p14="http://schemas.microsoft.com/office/powerpoint/2010/main" val="1209341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A90125F-3F5E-4B86-85FB-23E1880DC4AB}" type="slidenum">
              <a:rPr lang="en-GB" smtClean="0"/>
              <a:t>1</a:t>
            </a:fld>
            <a:endParaRPr lang="en-GB"/>
          </a:p>
        </p:txBody>
      </p:sp>
    </p:spTree>
    <p:extLst>
      <p:ext uri="{BB962C8B-B14F-4D97-AF65-F5344CB8AC3E}">
        <p14:creationId xmlns:p14="http://schemas.microsoft.com/office/powerpoint/2010/main" val="2938973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16D8-886F-690A-E38A-034D7795347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AC4F658-5698-144A-3F36-9589B0BCDB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BFCE49D-6FCF-EC19-3C14-070D7514BD4E}"/>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5" name="Footer Placeholder 4">
            <a:extLst>
              <a:ext uri="{FF2B5EF4-FFF2-40B4-BE49-F238E27FC236}">
                <a16:creationId xmlns:a16="http://schemas.microsoft.com/office/drawing/2014/main" id="{CC2782BE-63EE-B08C-1A95-1D92467D2A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055CD4-38D4-6C3C-F683-60D3DE643EC7}"/>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53539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5B06-4D51-38F3-97AE-E758731B155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BE909A9-5646-2AF1-F601-B6E7092891C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6E7EA40-7FC2-9106-6151-3F718800EF8D}"/>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5" name="Footer Placeholder 4">
            <a:extLst>
              <a:ext uri="{FF2B5EF4-FFF2-40B4-BE49-F238E27FC236}">
                <a16:creationId xmlns:a16="http://schemas.microsoft.com/office/drawing/2014/main" id="{771D8DFC-4027-F3A5-16BE-1AC0642051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E69EDA-CFBF-CE52-5E0B-851E58017AF8}"/>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084112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BDF61D-3775-F764-B054-D8DD82319EFA}"/>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AA00A9A3-35FD-E48E-1D49-2C21E38EED8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1BD9DA8-B203-2735-3A49-5161CFC3FCF0}"/>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5" name="Footer Placeholder 4">
            <a:extLst>
              <a:ext uri="{FF2B5EF4-FFF2-40B4-BE49-F238E27FC236}">
                <a16:creationId xmlns:a16="http://schemas.microsoft.com/office/drawing/2014/main" id="{4F69ED1B-21A2-4036-14A3-10591AAEE8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58F8F4-E917-E740-6C05-E52CCF4CE2E9}"/>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391550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B49A7-FB4B-5F84-412B-74D832B4D62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384E74F-A96D-D124-6AB0-360B68CFF9B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A1CEACA-005C-12F7-C433-F86CF396568E}"/>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5" name="Footer Placeholder 4">
            <a:extLst>
              <a:ext uri="{FF2B5EF4-FFF2-40B4-BE49-F238E27FC236}">
                <a16:creationId xmlns:a16="http://schemas.microsoft.com/office/drawing/2014/main" id="{FF40F85A-1371-8F7E-0448-2C1AB43F2F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74D626-0085-627C-C55D-47124F7BE793}"/>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22223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9A7E7-ECAA-E614-6A48-4E601FB8C76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176C556-196E-92BB-25B3-196D044496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C71F0FF-05F5-A2B0-CC68-2B342B53ADD0}"/>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5" name="Footer Placeholder 4">
            <a:extLst>
              <a:ext uri="{FF2B5EF4-FFF2-40B4-BE49-F238E27FC236}">
                <a16:creationId xmlns:a16="http://schemas.microsoft.com/office/drawing/2014/main" id="{46A41BEE-DA44-E406-E211-D99F400E14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B73941-7938-AB46-7CF3-D2C44E258B57}"/>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439602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08693-3FC0-5253-F048-3724FA4D082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2C1576F-2C04-205B-6869-C36C6383796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6BEE1139-E9DE-5F8C-D254-CC65F6DE735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BC85718-8F27-4622-AC07-E00DC13880FC}"/>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6" name="Footer Placeholder 5">
            <a:extLst>
              <a:ext uri="{FF2B5EF4-FFF2-40B4-BE49-F238E27FC236}">
                <a16:creationId xmlns:a16="http://schemas.microsoft.com/office/drawing/2014/main" id="{77CACFF5-AB95-99B3-4705-457EA4E887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2028E3-FDB6-0BE7-9BD4-3828F7F793F9}"/>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225248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C9E29-5BF2-2780-0ADD-4A01D6261AAF}"/>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8E61C33-B9AE-EC62-1683-E4FA7AA878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12C91FB-A216-6F33-559B-E7155D6B09C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C747673E-7C85-7EE4-484E-8833118511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84E3427-2F34-8D05-03D2-99B082DCB9A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A6DF0FC-2460-6D89-A6FA-156D1B6BE17E}"/>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8" name="Footer Placeholder 7">
            <a:extLst>
              <a:ext uri="{FF2B5EF4-FFF2-40B4-BE49-F238E27FC236}">
                <a16:creationId xmlns:a16="http://schemas.microsoft.com/office/drawing/2014/main" id="{767AB889-DD5E-A438-DFC3-4C8AF07213E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92C23D6-668F-0B59-CC4D-D0FDD0A413E6}"/>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270891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66F67-AF2D-3ACE-9B7D-99F5E0CEB9EA}"/>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7CD952CD-705E-D885-CC05-FE8A521EBEFF}"/>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4" name="Footer Placeholder 3">
            <a:extLst>
              <a:ext uri="{FF2B5EF4-FFF2-40B4-BE49-F238E27FC236}">
                <a16:creationId xmlns:a16="http://schemas.microsoft.com/office/drawing/2014/main" id="{3987DA89-5422-6697-0CD0-0D02DC8F0FE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F7FF748-F539-BAFF-8DD4-92477BFEAF41}"/>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2012062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5BFF86-2768-2146-DFE5-58E7074B2ECF}"/>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3" name="Footer Placeholder 2">
            <a:extLst>
              <a:ext uri="{FF2B5EF4-FFF2-40B4-BE49-F238E27FC236}">
                <a16:creationId xmlns:a16="http://schemas.microsoft.com/office/drawing/2014/main" id="{0A627C53-9477-F665-F0B7-A94F1271975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F502960-87D1-1281-4B37-61757A8AC1D3}"/>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375725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87AB1-0DEE-3E24-EE07-F3E0F12D486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DA66116-C581-F988-3CCE-F608175064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507F280-F606-7AC4-4841-A67224F16B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DC29E05-88A2-2BD1-017E-CB13278D081A}"/>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6" name="Footer Placeholder 5">
            <a:extLst>
              <a:ext uri="{FF2B5EF4-FFF2-40B4-BE49-F238E27FC236}">
                <a16:creationId xmlns:a16="http://schemas.microsoft.com/office/drawing/2014/main" id="{CB947218-26E6-565F-AA7D-6573E20D35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D60338-BD5B-8941-38AF-E4FF311BDB31}"/>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421366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61DB8-3A13-BBE7-106B-14B600510BB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695D982-819E-3E77-0F03-82A7F844A0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6E38229-B759-5F66-9C6A-006EF1107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4DD56C-3640-9414-14B1-638817BC2760}"/>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6" name="Footer Placeholder 5">
            <a:extLst>
              <a:ext uri="{FF2B5EF4-FFF2-40B4-BE49-F238E27FC236}">
                <a16:creationId xmlns:a16="http://schemas.microsoft.com/office/drawing/2014/main" id="{4E2D95B1-8800-175F-1BBD-016FEAED1F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19FD7F-BDFA-B48D-C1A3-62DCC82986A5}"/>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232775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82F355-B79C-F5D2-F5CC-7C15428E41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20BF5AB-F408-3BEB-78DC-8FEB37A6D6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D89E1D4-9FED-9CAA-E4A8-067F5CA12C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D879F-9770-4483-86A2-6E7783E321FF}" type="datetimeFigureOut">
              <a:rPr lang="en-GB" smtClean="0"/>
              <a:t>10/05/2023</a:t>
            </a:fld>
            <a:endParaRPr lang="en-GB"/>
          </a:p>
        </p:txBody>
      </p:sp>
      <p:sp>
        <p:nvSpPr>
          <p:cNvPr id="5" name="Footer Placeholder 4">
            <a:extLst>
              <a:ext uri="{FF2B5EF4-FFF2-40B4-BE49-F238E27FC236}">
                <a16:creationId xmlns:a16="http://schemas.microsoft.com/office/drawing/2014/main" id="{13174F12-0409-4102-4E52-B768C799A8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9AF107-D4F0-25EC-A164-693114C95C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591C6-EFF7-42BB-A3AC-AEBDC097D7EA}" type="slidenum">
              <a:rPr lang="en-GB" smtClean="0"/>
              <a:t>‹#›</a:t>
            </a:fld>
            <a:endParaRPr lang="en-GB"/>
          </a:p>
        </p:txBody>
      </p:sp>
    </p:spTree>
    <p:extLst>
      <p:ext uri="{BB962C8B-B14F-4D97-AF65-F5344CB8AC3E}">
        <p14:creationId xmlns:p14="http://schemas.microsoft.com/office/powerpoint/2010/main" val="2815243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BFBF"/>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04C7FD57-5981-0100-F63E-8B6323AEBB3F}"/>
              </a:ext>
            </a:extLst>
          </p:cNvPr>
          <p:cNvGrpSpPr/>
          <p:nvPr/>
        </p:nvGrpSpPr>
        <p:grpSpPr>
          <a:xfrm>
            <a:off x="525680" y="246582"/>
            <a:ext cx="11759507" cy="6611418"/>
            <a:chOff x="318193" y="173267"/>
            <a:chExt cx="11759507" cy="6611418"/>
          </a:xfrm>
        </p:grpSpPr>
        <p:sp>
          <p:nvSpPr>
            <p:cNvPr id="31" name="Rectangle: Rounded Corners 30">
              <a:extLst>
                <a:ext uri="{FF2B5EF4-FFF2-40B4-BE49-F238E27FC236}">
                  <a16:creationId xmlns:a16="http://schemas.microsoft.com/office/drawing/2014/main" id="{DD5F0A35-5C4D-FDA8-102E-F2E78EB47B86}"/>
                </a:ext>
              </a:extLst>
            </p:cNvPr>
            <p:cNvSpPr/>
            <p:nvPr/>
          </p:nvSpPr>
          <p:spPr>
            <a:xfrm>
              <a:off x="8015316" y="5123963"/>
              <a:ext cx="3832619" cy="1660722"/>
            </a:xfrm>
            <a:prstGeom prst="roundRect">
              <a:avLst/>
            </a:prstGeom>
            <a:solidFill>
              <a:srgbClr val="537F8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8" name="Rectangle: Rounded Corners 17">
              <a:extLst>
                <a:ext uri="{FF2B5EF4-FFF2-40B4-BE49-F238E27FC236}">
                  <a16:creationId xmlns:a16="http://schemas.microsoft.com/office/drawing/2014/main" id="{0E6C1996-E6FC-C884-0B84-9DD18D0D9812}"/>
                </a:ext>
              </a:extLst>
            </p:cNvPr>
            <p:cNvSpPr/>
            <p:nvPr/>
          </p:nvSpPr>
          <p:spPr>
            <a:xfrm>
              <a:off x="318193" y="1838564"/>
              <a:ext cx="2558642" cy="4165610"/>
            </a:xfrm>
            <a:custGeom>
              <a:avLst/>
              <a:gdLst>
                <a:gd name="connsiteX0" fmla="*/ 0 w 2558642"/>
                <a:gd name="connsiteY0" fmla="*/ 426449 h 4165610"/>
                <a:gd name="connsiteX1" fmla="*/ 426449 w 2558642"/>
                <a:gd name="connsiteY1" fmla="*/ 0 h 4165610"/>
                <a:gd name="connsiteX2" fmla="*/ 960915 w 2558642"/>
                <a:gd name="connsiteY2" fmla="*/ 0 h 4165610"/>
                <a:gd name="connsiteX3" fmla="*/ 1478324 w 2558642"/>
                <a:gd name="connsiteY3" fmla="*/ 0 h 4165610"/>
                <a:gd name="connsiteX4" fmla="*/ 2132193 w 2558642"/>
                <a:gd name="connsiteY4" fmla="*/ 0 h 4165610"/>
                <a:gd name="connsiteX5" fmla="*/ 2558642 w 2558642"/>
                <a:gd name="connsiteY5" fmla="*/ 426449 h 4165610"/>
                <a:gd name="connsiteX6" fmla="*/ 2558642 w 2558642"/>
                <a:gd name="connsiteY6" fmla="*/ 1022737 h 4165610"/>
                <a:gd name="connsiteX7" fmla="*/ 2558642 w 2558642"/>
                <a:gd name="connsiteY7" fmla="*/ 1685280 h 4165610"/>
                <a:gd name="connsiteX8" fmla="*/ 2558642 w 2558642"/>
                <a:gd name="connsiteY8" fmla="*/ 2347822 h 4165610"/>
                <a:gd name="connsiteX9" fmla="*/ 2558642 w 2558642"/>
                <a:gd name="connsiteY9" fmla="*/ 2977237 h 4165610"/>
                <a:gd name="connsiteX10" fmla="*/ 2558642 w 2558642"/>
                <a:gd name="connsiteY10" fmla="*/ 3739161 h 4165610"/>
                <a:gd name="connsiteX11" fmla="*/ 2132193 w 2558642"/>
                <a:gd name="connsiteY11" fmla="*/ 4165610 h 4165610"/>
                <a:gd name="connsiteX12" fmla="*/ 1546554 w 2558642"/>
                <a:gd name="connsiteY12" fmla="*/ 4165610 h 4165610"/>
                <a:gd name="connsiteX13" fmla="*/ 977973 w 2558642"/>
                <a:gd name="connsiteY13" fmla="*/ 4165610 h 4165610"/>
                <a:gd name="connsiteX14" fmla="*/ 426449 w 2558642"/>
                <a:gd name="connsiteY14" fmla="*/ 4165610 h 4165610"/>
                <a:gd name="connsiteX15" fmla="*/ 0 w 2558642"/>
                <a:gd name="connsiteY15" fmla="*/ 3739161 h 4165610"/>
                <a:gd name="connsiteX16" fmla="*/ 0 w 2558642"/>
                <a:gd name="connsiteY16" fmla="*/ 3043491 h 4165610"/>
                <a:gd name="connsiteX17" fmla="*/ 0 w 2558642"/>
                <a:gd name="connsiteY17" fmla="*/ 2480330 h 4165610"/>
                <a:gd name="connsiteX18" fmla="*/ 0 w 2558642"/>
                <a:gd name="connsiteY18" fmla="*/ 1784661 h 4165610"/>
                <a:gd name="connsiteX19" fmla="*/ 0 w 2558642"/>
                <a:gd name="connsiteY19" fmla="*/ 1088991 h 4165610"/>
                <a:gd name="connsiteX20" fmla="*/ 0 w 2558642"/>
                <a:gd name="connsiteY20" fmla="*/ 426449 h 4165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58642" h="4165610" fill="none" extrusionOk="0">
                  <a:moveTo>
                    <a:pt x="0" y="426449"/>
                  </a:moveTo>
                  <a:cubicBezTo>
                    <a:pt x="-48495" y="213662"/>
                    <a:pt x="173430" y="18562"/>
                    <a:pt x="426449" y="0"/>
                  </a:cubicBezTo>
                  <a:cubicBezTo>
                    <a:pt x="615162" y="16183"/>
                    <a:pt x="785505" y="19351"/>
                    <a:pt x="960915" y="0"/>
                  </a:cubicBezTo>
                  <a:cubicBezTo>
                    <a:pt x="1136325" y="-19351"/>
                    <a:pt x="1270736" y="14178"/>
                    <a:pt x="1478324" y="0"/>
                  </a:cubicBezTo>
                  <a:cubicBezTo>
                    <a:pt x="1685912" y="-14178"/>
                    <a:pt x="1984940" y="24488"/>
                    <a:pt x="2132193" y="0"/>
                  </a:cubicBezTo>
                  <a:cubicBezTo>
                    <a:pt x="2355081" y="12861"/>
                    <a:pt x="2530691" y="190175"/>
                    <a:pt x="2558642" y="426449"/>
                  </a:cubicBezTo>
                  <a:cubicBezTo>
                    <a:pt x="2532671" y="564865"/>
                    <a:pt x="2582823" y="766271"/>
                    <a:pt x="2558642" y="1022737"/>
                  </a:cubicBezTo>
                  <a:cubicBezTo>
                    <a:pt x="2534461" y="1279203"/>
                    <a:pt x="2555597" y="1427537"/>
                    <a:pt x="2558642" y="1685280"/>
                  </a:cubicBezTo>
                  <a:cubicBezTo>
                    <a:pt x="2561687" y="1943023"/>
                    <a:pt x="2548723" y="2142724"/>
                    <a:pt x="2558642" y="2347822"/>
                  </a:cubicBezTo>
                  <a:cubicBezTo>
                    <a:pt x="2568561" y="2552920"/>
                    <a:pt x="2568909" y="2765467"/>
                    <a:pt x="2558642" y="2977237"/>
                  </a:cubicBezTo>
                  <a:cubicBezTo>
                    <a:pt x="2548375" y="3189008"/>
                    <a:pt x="2532319" y="3384284"/>
                    <a:pt x="2558642" y="3739161"/>
                  </a:cubicBezTo>
                  <a:cubicBezTo>
                    <a:pt x="2569600" y="3966526"/>
                    <a:pt x="2381986" y="4207738"/>
                    <a:pt x="2132193" y="4165610"/>
                  </a:cubicBezTo>
                  <a:cubicBezTo>
                    <a:pt x="1842835" y="4189752"/>
                    <a:pt x="1835763" y="4161605"/>
                    <a:pt x="1546554" y="4165610"/>
                  </a:cubicBezTo>
                  <a:cubicBezTo>
                    <a:pt x="1257345" y="4169615"/>
                    <a:pt x="1235198" y="4145890"/>
                    <a:pt x="977973" y="4165610"/>
                  </a:cubicBezTo>
                  <a:cubicBezTo>
                    <a:pt x="720748" y="4185330"/>
                    <a:pt x="585033" y="4156135"/>
                    <a:pt x="426449" y="4165610"/>
                  </a:cubicBezTo>
                  <a:cubicBezTo>
                    <a:pt x="163473" y="4181323"/>
                    <a:pt x="20396" y="3967108"/>
                    <a:pt x="0" y="3739161"/>
                  </a:cubicBezTo>
                  <a:cubicBezTo>
                    <a:pt x="4498" y="3568776"/>
                    <a:pt x="7036" y="3315573"/>
                    <a:pt x="0" y="3043491"/>
                  </a:cubicBezTo>
                  <a:cubicBezTo>
                    <a:pt x="-7036" y="2771409"/>
                    <a:pt x="-17491" y="2759230"/>
                    <a:pt x="0" y="2480330"/>
                  </a:cubicBezTo>
                  <a:cubicBezTo>
                    <a:pt x="17491" y="2201430"/>
                    <a:pt x="-3827" y="2113388"/>
                    <a:pt x="0" y="1784661"/>
                  </a:cubicBezTo>
                  <a:cubicBezTo>
                    <a:pt x="3827" y="1455934"/>
                    <a:pt x="-15430" y="1387533"/>
                    <a:pt x="0" y="1088991"/>
                  </a:cubicBezTo>
                  <a:cubicBezTo>
                    <a:pt x="15430" y="790449"/>
                    <a:pt x="13051" y="665088"/>
                    <a:pt x="0" y="426449"/>
                  </a:cubicBezTo>
                  <a:close/>
                </a:path>
                <a:path w="2558642" h="4165610" stroke="0" extrusionOk="0">
                  <a:moveTo>
                    <a:pt x="0" y="426449"/>
                  </a:moveTo>
                  <a:cubicBezTo>
                    <a:pt x="-17933" y="143471"/>
                    <a:pt x="192739" y="-36805"/>
                    <a:pt x="426449" y="0"/>
                  </a:cubicBezTo>
                  <a:cubicBezTo>
                    <a:pt x="662727" y="7497"/>
                    <a:pt x="775469" y="-11770"/>
                    <a:pt x="1029145" y="0"/>
                  </a:cubicBezTo>
                  <a:cubicBezTo>
                    <a:pt x="1282821" y="11770"/>
                    <a:pt x="1294132" y="1552"/>
                    <a:pt x="1546554" y="0"/>
                  </a:cubicBezTo>
                  <a:cubicBezTo>
                    <a:pt x="1798976" y="-1552"/>
                    <a:pt x="1966887" y="-11237"/>
                    <a:pt x="2132193" y="0"/>
                  </a:cubicBezTo>
                  <a:cubicBezTo>
                    <a:pt x="2361611" y="43997"/>
                    <a:pt x="2583606" y="240382"/>
                    <a:pt x="2558642" y="426449"/>
                  </a:cubicBezTo>
                  <a:cubicBezTo>
                    <a:pt x="2579376" y="649749"/>
                    <a:pt x="2563225" y="812269"/>
                    <a:pt x="2558642" y="1155246"/>
                  </a:cubicBezTo>
                  <a:cubicBezTo>
                    <a:pt x="2554059" y="1498223"/>
                    <a:pt x="2586285" y="1510679"/>
                    <a:pt x="2558642" y="1817788"/>
                  </a:cubicBezTo>
                  <a:cubicBezTo>
                    <a:pt x="2530999" y="2124897"/>
                    <a:pt x="2541580" y="2247890"/>
                    <a:pt x="2558642" y="2480330"/>
                  </a:cubicBezTo>
                  <a:cubicBezTo>
                    <a:pt x="2575704" y="2712770"/>
                    <a:pt x="2528090" y="2908822"/>
                    <a:pt x="2558642" y="3109746"/>
                  </a:cubicBezTo>
                  <a:cubicBezTo>
                    <a:pt x="2589194" y="3310670"/>
                    <a:pt x="2546747" y="3525908"/>
                    <a:pt x="2558642" y="3739161"/>
                  </a:cubicBezTo>
                  <a:cubicBezTo>
                    <a:pt x="2537906" y="3990928"/>
                    <a:pt x="2321989" y="4177523"/>
                    <a:pt x="2132193" y="4165610"/>
                  </a:cubicBezTo>
                  <a:cubicBezTo>
                    <a:pt x="1849792" y="4183340"/>
                    <a:pt x="1664320" y="4168244"/>
                    <a:pt x="1546554" y="4165610"/>
                  </a:cubicBezTo>
                  <a:cubicBezTo>
                    <a:pt x="1428788" y="4162976"/>
                    <a:pt x="1246123" y="4174027"/>
                    <a:pt x="1029145" y="4165610"/>
                  </a:cubicBezTo>
                  <a:cubicBezTo>
                    <a:pt x="812167" y="4157193"/>
                    <a:pt x="629443" y="4155106"/>
                    <a:pt x="426449" y="4165610"/>
                  </a:cubicBezTo>
                  <a:cubicBezTo>
                    <a:pt x="169122" y="4113754"/>
                    <a:pt x="8510" y="3949406"/>
                    <a:pt x="0" y="3739161"/>
                  </a:cubicBezTo>
                  <a:cubicBezTo>
                    <a:pt x="1950" y="3593251"/>
                    <a:pt x="-3053" y="3426459"/>
                    <a:pt x="0" y="3142873"/>
                  </a:cubicBezTo>
                  <a:cubicBezTo>
                    <a:pt x="3053" y="2859287"/>
                    <a:pt x="-24440" y="2724160"/>
                    <a:pt x="0" y="2546585"/>
                  </a:cubicBezTo>
                  <a:cubicBezTo>
                    <a:pt x="24440" y="2369010"/>
                    <a:pt x="-19792" y="2173568"/>
                    <a:pt x="0" y="1817788"/>
                  </a:cubicBezTo>
                  <a:cubicBezTo>
                    <a:pt x="19792" y="1462008"/>
                    <a:pt x="19086" y="1251709"/>
                    <a:pt x="0" y="1088991"/>
                  </a:cubicBezTo>
                  <a:cubicBezTo>
                    <a:pt x="-19086" y="926273"/>
                    <a:pt x="-31813" y="657005"/>
                    <a:pt x="0" y="426449"/>
                  </a:cubicBezTo>
                  <a:close/>
                </a:path>
              </a:pathLst>
            </a:custGeom>
            <a:solidFill>
              <a:schemeClr val="bg1"/>
            </a:solidFill>
            <a:ln w="28575">
              <a:solidFill>
                <a:srgbClr val="A81F27"/>
              </a:solidFill>
              <a:prstDash val="dashDot"/>
              <a:extLst>
                <a:ext uri="{C807C97D-BFC1-408E-A445-0C87EB9F89A2}">
                  <ask:lineSketchStyleProps xmlns:ask="http://schemas.microsoft.com/office/drawing/2018/sketchyshapes" sd="2344115641">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Rounded Corners 19">
              <a:extLst>
                <a:ext uri="{FF2B5EF4-FFF2-40B4-BE49-F238E27FC236}">
                  <a16:creationId xmlns:a16="http://schemas.microsoft.com/office/drawing/2014/main" id="{96302C79-F059-DA95-F867-9689A52AD143}"/>
                </a:ext>
              </a:extLst>
            </p:cNvPr>
            <p:cNvSpPr/>
            <p:nvPr/>
          </p:nvSpPr>
          <p:spPr>
            <a:xfrm>
              <a:off x="5931302" y="1793181"/>
              <a:ext cx="2558642" cy="3241168"/>
            </a:xfrm>
            <a:prstGeom prst="roundRect">
              <a:avLst/>
            </a:prstGeom>
            <a:solidFill>
              <a:schemeClr val="bg1"/>
            </a:solidFill>
            <a:ln w="28575">
              <a:solidFill>
                <a:srgbClr val="A81F27"/>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Rounded Corners 21">
              <a:extLst>
                <a:ext uri="{FF2B5EF4-FFF2-40B4-BE49-F238E27FC236}">
                  <a16:creationId xmlns:a16="http://schemas.microsoft.com/office/drawing/2014/main" id="{8B164B57-6E95-CBD6-7402-CEB6579287A9}"/>
                </a:ext>
              </a:extLst>
            </p:cNvPr>
            <p:cNvSpPr/>
            <p:nvPr/>
          </p:nvSpPr>
          <p:spPr>
            <a:xfrm>
              <a:off x="454764" y="3070208"/>
              <a:ext cx="2281106" cy="638540"/>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tangle: Rounded Corners 22">
              <a:extLst>
                <a:ext uri="{FF2B5EF4-FFF2-40B4-BE49-F238E27FC236}">
                  <a16:creationId xmlns:a16="http://schemas.microsoft.com/office/drawing/2014/main" id="{33E2AEF6-E668-C12A-AE0E-2A8A4A5E51D7}"/>
                </a:ext>
              </a:extLst>
            </p:cNvPr>
            <p:cNvSpPr/>
            <p:nvPr/>
          </p:nvSpPr>
          <p:spPr>
            <a:xfrm>
              <a:off x="465488" y="2591102"/>
              <a:ext cx="2281106" cy="338554"/>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Rounded Corners 23">
              <a:extLst>
                <a:ext uri="{FF2B5EF4-FFF2-40B4-BE49-F238E27FC236}">
                  <a16:creationId xmlns:a16="http://schemas.microsoft.com/office/drawing/2014/main" id="{5A95286D-E065-24F8-94D3-A07FE9BF4160}"/>
                </a:ext>
              </a:extLst>
            </p:cNvPr>
            <p:cNvSpPr/>
            <p:nvPr/>
          </p:nvSpPr>
          <p:spPr>
            <a:xfrm>
              <a:off x="456154" y="3846731"/>
              <a:ext cx="2281106" cy="1216654"/>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Rounded Corners 25">
              <a:extLst>
                <a:ext uri="{FF2B5EF4-FFF2-40B4-BE49-F238E27FC236}">
                  <a16:creationId xmlns:a16="http://schemas.microsoft.com/office/drawing/2014/main" id="{86F089BE-9378-A399-93B8-8A4C2E3C35D8}"/>
                </a:ext>
              </a:extLst>
            </p:cNvPr>
            <p:cNvSpPr/>
            <p:nvPr/>
          </p:nvSpPr>
          <p:spPr>
            <a:xfrm>
              <a:off x="442283" y="1974142"/>
              <a:ext cx="2281106" cy="462766"/>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Rectangle: Rounded Corners 37">
              <a:extLst>
                <a:ext uri="{FF2B5EF4-FFF2-40B4-BE49-F238E27FC236}">
                  <a16:creationId xmlns:a16="http://schemas.microsoft.com/office/drawing/2014/main" id="{FECF0F08-3016-3336-7409-99DD06AC4CE6}"/>
                </a:ext>
              </a:extLst>
            </p:cNvPr>
            <p:cNvSpPr/>
            <p:nvPr/>
          </p:nvSpPr>
          <p:spPr>
            <a:xfrm>
              <a:off x="3140505" y="1812615"/>
              <a:ext cx="2558642" cy="4087962"/>
            </a:xfrm>
            <a:custGeom>
              <a:avLst/>
              <a:gdLst>
                <a:gd name="connsiteX0" fmla="*/ 0 w 2558642"/>
                <a:gd name="connsiteY0" fmla="*/ 426449 h 4087962"/>
                <a:gd name="connsiteX1" fmla="*/ 426449 w 2558642"/>
                <a:gd name="connsiteY1" fmla="*/ 0 h 4087962"/>
                <a:gd name="connsiteX2" fmla="*/ 960915 w 2558642"/>
                <a:gd name="connsiteY2" fmla="*/ 0 h 4087962"/>
                <a:gd name="connsiteX3" fmla="*/ 1478324 w 2558642"/>
                <a:gd name="connsiteY3" fmla="*/ 0 h 4087962"/>
                <a:gd name="connsiteX4" fmla="*/ 2132193 w 2558642"/>
                <a:gd name="connsiteY4" fmla="*/ 0 h 4087962"/>
                <a:gd name="connsiteX5" fmla="*/ 2558642 w 2558642"/>
                <a:gd name="connsiteY5" fmla="*/ 426449 h 4087962"/>
                <a:gd name="connsiteX6" fmla="*/ 2558642 w 2558642"/>
                <a:gd name="connsiteY6" fmla="*/ 1008761 h 4087962"/>
                <a:gd name="connsiteX7" fmla="*/ 2558642 w 2558642"/>
                <a:gd name="connsiteY7" fmla="*/ 1655773 h 4087962"/>
                <a:gd name="connsiteX8" fmla="*/ 2558642 w 2558642"/>
                <a:gd name="connsiteY8" fmla="*/ 2302786 h 4087962"/>
                <a:gd name="connsiteX9" fmla="*/ 2558642 w 2558642"/>
                <a:gd name="connsiteY9" fmla="*/ 2917448 h 4087962"/>
                <a:gd name="connsiteX10" fmla="*/ 2558642 w 2558642"/>
                <a:gd name="connsiteY10" fmla="*/ 3661513 h 4087962"/>
                <a:gd name="connsiteX11" fmla="*/ 2132193 w 2558642"/>
                <a:gd name="connsiteY11" fmla="*/ 4087962 h 4087962"/>
                <a:gd name="connsiteX12" fmla="*/ 1546554 w 2558642"/>
                <a:gd name="connsiteY12" fmla="*/ 4087962 h 4087962"/>
                <a:gd name="connsiteX13" fmla="*/ 977973 w 2558642"/>
                <a:gd name="connsiteY13" fmla="*/ 4087962 h 4087962"/>
                <a:gd name="connsiteX14" fmla="*/ 426449 w 2558642"/>
                <a:gd name="connsiteY14" fmla="*/ 4087962 h 4087962"/>
                <a:gd name="connsiteX15" fmla="*/ 0 w 2558642"/>
                <a:gd name="connsiteY15" fmla="*/ 3661513 h 4087962"/>
                <a:gd name="connsiteX16" fmla="*/ 0 w 2558642"/>
                <a:gd name="connsiteY16" fmla="*/ 2982150 h 4087962"/>
                <a:gd name="connsiteX17" fmla="*/ 0 w 2558642"/>
                <a:gd name="connsiteY17" fmla="*/ 2432189 h 4087962"/>
                <a:gd name="connsiteX18" fmla="*/ 0 w 2558642"/>
                <a:gd name="connsiteY18" fmla="*/ 1752825 h 4087962"/>
                <a:gd name="connsiteX19" fmla="*/ 0 w 2558642"/>
                <a:gd name="connsiteY19" fmla="*/ 1073462 h 4087962"/>
                <a:gd name="connsiteX20" fmla="*/ 0 w 2558642"/>
                <a:gd name="connsiteY20" fmla="*/ 426449 h 408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58642" h="4087962" fill="none" extrusionOk="0">
                  <a:moveTo>
                    <a:pt x="0" y="426449"/>
                  </a:moveTo>
                  <a:cubicBezTo>
                    <a:pt x="-48495" y="213662"/>
                    <a:pt x="173430" y="18562"/>
                    <a:pt x="426449" y="0"/>
                  </a:cubicBezTo>
                  <a:cubicBezTo>
                    <a:pt x="615162" y="16183"/>
                    <a:pt x="785505" y="19351"/>
                    <a:pt x="960915" y="0"/>
                  </a:cubicBezTo>
                  <a:cubicBezTo>
                    <a:pt x="1136325" y="-19351"/>
                    <a:pt x="1270736" y="14178"/>
                    <a:pt x="1478324" y="0"/>
                  </a:cubicBezTo>
                  <a:cubicBezTo>
                    <a:pt x="1685912" y="-14178"/>
                    <a:pt x="1984940" y="24488"/>
                    <a:pt x="2132193" y="0"/>
                  </a:cubicBezTo>
                  <a:cubicBezTo>
                    <a:pt x="2355081" y="12861"/>
                    <a:pt x="2530691" y="190175"/>
                    <a:pt x="2558642" y="426449"/>
                  </a:cubicBezTo>
                  <a:cubicBezTo>
                    <a:pt x="2562488" y="698533"/>
                    <a:pt x="2534297" y="892153"/>
                    <a:pt x="2558642" y="1008761"/>
                  </a:cubicBezTo>
                  <a:cubicBezTo>
                    <a:pt x="2582987" y="1125369"/>
                    <a:pt x="2556609" y="1353845"/>
                    <a:pt x="2558642" y="1655773"/>
                  </a:cubicBezTo>
                  <a:cubicBezTo>
                    <a:pt x="2560675" y="1957701"/>
                    <a:pt x="2556959" y="2162282"/>
                    <a:pt x="2558642" y="2302786"/>
                  </a:cubicBezTo>
                  <a:cubicBezTo>
                    <a:pt x="2560325" y="2443290"/>
                    <a:pt x="2545178" y="2768487"/>
                    <a:pt x="2558642" y="2917448"/>
                  </a:cubicBezTo>
                  <a:cubicBezTo>
                    <a:pt x="2572106" y="3066409"/>
                    <a:pt x="2525821" y="3368054"/>
                    <a:pt x="2558642" y="3661513"/>
                  </a:cubicBezTo>
                  <a:cubicBezTo>
                    <a:pt x="2569600" y="3888878"/>
                    <a:pt x="2381986" y="4130090"/>
                    <a:pt x="2132193" y="4087962"/>
                  </a:cubicBezTo>
                  <a:cubicBezTo>
                    <a:pt x="1842835" y="4112104"/>
                    <a:pt x="1835763" y="4083957"/>
                    <a:pt x="1546554" y="4087962"/>
                  </a:cubicBezTo>
                  <a:cubicBezTo>
                    <a:pt x="1257345" y="4091967"/>
                    <a:pt x="1235198" y="4068242"/>
                    <a:pt x="977973" y="4087962"/>
                  </a:cubicBezTo>
                  <a:cubicBezTo>
                    <a:pt x="720748" y="4107682"/>
                    <a:pt x="585033" y="4078487"/>
                    <a:pt x="426449" y="4087962"/>
                  </a:cubicBezTo>
                  <a:cubicBezTo>
                    <a:pt x="163473" y="4103675"/>
                    <a:pt x="20396" y="3889460"/>
                    <a:pt x="0" y="3661513"/>
                  </a:cubicBezTo>
                  <a:cubicBezTo>
                    <a:pt x="-25587" y="3471093"/>
                    <a:pt x="28362" y="3191023"/>
                    <a:pt x="0" y="2982150"/>
                  </a:cubicBezTo>
                  <a:cubicBezTo>
                    <a:pt x="-28362" y="2773277"/>
                    <a:pt x="13170" y="2689172"/>
                    <a:pt x="0" y="2432189"/>
                  </a:cubicBezTo>
                  <a:cubicBezTo>
                    <a:pt x="-13170" y="2175206"/>
                    <a:pt x="22591" y="1973585"/>
                    <a:pt x="0" y="1752825"/>
                  </a:cubicBezTo>
                  <a:cubicBezTo>
                    <a:pt x="-22591" y="1532065"/>
                    <a:pt x="-30296" y="1222069"/>
                    <a:pt x="0" y="1073462"/>
                  </a:cubicBezTo>
                  <a:cubicBezTo>
                    <a:pt x="30296" y="924855"/>
                    <a:pt x="18313" y="687837"/>
                    <a:pt x="0" y="426449"/>
                  </a:cubicBezTo>
                  <a:close/>
                </a:path>
                <a:path w="2558642" h="4087962" stroke="0" extrusionOk="0">
                  <a:moveTo>
                    <a:pt x="0" y="426449"/>
                  </a:moveTo>
                  <a:cubicBezTo>
                    <a:pt x="-17933" y="143471"/>
                    <a:pt x="192739" y="-36805"/>
                    <a:pt x="426449" y="0"/>
                  </a:cubicBezTo>
                  <a:cubicBezTo>
                    <a:pt x="662727" y="7497"/>
                    <a:pt x="775469" y="-11770"/>
                    <a:pt x="1029145" y="0"/>
                  </a:cubicBezTo>
                  <a:cubicBezTo>
                    <a:pt x="1282821" y="11770"/>
                    <a:pt x="1294132" y="1552"/>
                    <a:pt x="1546554" y="0"/>
                  </a:cubicBezTo>
                  <a:cubicBezTo>
                    <a:pt x="1798976" y="-1552"/>
                    <a:pt x="1966887" y="-11237"/>
                    <a:pt x="2132193" y="0"/>
                  </a:cubicBezTo>
                  <a:cubicBezTo>
                    <a:pt x="2361611" y="43997"/>
                    <a:pt x="2583606" y="240382"/>
                    <a:pt x="2558642" y="426449"/>
                  </a:cubicBezTo>
                  <a:cubicBezTo>
                    <a:pt x="2572864" y="774013"/>
                    <a:pt x="2586080" y="802425"/>
                    <a:pt x="2558642" y="1138163"/>
                  </a:cubicBezTo>
                  <a:cubicBezTo>
                    <a:pt x="2531204" y="1473901"/>
                    <a:pt x="2549336" y="1501974"/>
                    <a:pt x="2558642" y="1785176"/>
                  </a:cubicBezTo>
                  <a:cubicBezTo>
                    <a:pt x="2567948" y="2068378"/>
                    <a:pt x="2583270" y="2172921"/>
                    <a:pt x="2558642" y="2432189"/>
                  </a:cubicBezTo>
                  <a:cubicBezTo>
                    <a:pt x="2534014" y="2691457"/>
                    <a:pt x="2564934" y="2785304"/>
                    <a:pt x="2558642" y="3046851"/>
                  </a:cubicBezTo>
                  <a:cubicBezTo>
                    <a:pt x="2552350" y="3308398"/>
                    <a:pt x="2536516" y="3473850"/>
                    <a:pt x="2558642" y="3661513"/>
                  </a:cubicBezTo>
                  <a:cubicBezTo>
                    <a:pt x="2537906" y="3913280"/>
                    <a:pt x="2321989" y="4099875"/>
                    <a:pt x="2132193" y="4087962"/>
                  </a:cubicBezTo>
                  <a:cubicBezTo>
                    <a:pt x="1849792" y="4105692"/>
                    <a:pt x="1664320" y="4090596"/>
                    <a:pt x="1546554" y="4087962"/>
                  </a:cubicBezTo>
                  <a:cubicBezTo>
                    <a:pt x="1428788" y="4085328"/>
                    <a:pt x="1246123" y="4096379"/>
                    <a:pt x="1029145" y="4087962"/>
                  </a:cubicBezTo>
                  <a:cubicBezTo>
                    <a:pt x="812167" y="4079545"/>
                    <a:pt x="629443" y="4077458"/>
                    <a:pt x="426449" y="4087962"/>
                  </a:cubicBezTo>
                  <a:cubicBezTo>
                    <a:pt x="169122" y="4036106"/>
                    <a:pt x="8510" y="3871758"/>
                    <a:pt x="0" y="3661513"/>
                  </a:cubicBezTo>
                  <a:cubicBezTo>
                    <a:pt x="13092" y="3427666"/>
                    <a:pt x="-12909" y="3250218"/>
                    <a:pt x="0" y="3079201"/>
                  </a:cubicBezTo>
                  <a:cubicBezTo>
                    <a:pt x="12909" y="2908184"/>
                    <a:pt x="-24129" y="2736393"/>
                    <a:pt x="0" y="2496890"/>
                  </a:cubicBezTo>
                  <a:cubicBezTo>
                    <a:pt x="24129" y="2257387"/>
                    <a:pt x="2751" y="2058248"/>
                    <a:pt x="0" y="1785176"/>
                  </a:cubicBezTo>
                  <a:cubicBezTo>
                    <a:pt x="-2751" y="1512104"/>
                    <a:pt x="-11010" y="1327777"/>
                    <a:pt x="0" y="1073462"/>
                  </a:cubicBezTo>
                  <a:cubicBezTo>
                    <a:pt x="11010" y="819147"/>
                    <a:pt x="26079" y="741933"/>
                    <a:pt x="0" y="426449"/>
                  </a:cubicBezTo>
                  <a:close/>
                </a:path>
              </a:pathLst>
            </a:custGeom>
            <a:solidFill>
              <a:schemeClr val="bg1"/>
            </a:solidFill>
            <a:ln w="28575">
              <a:solidFill>
                <a:srgbClr val="A81F27"/>
              </a:solidFill>
              <a:prstDash val="dashDot"/>
              <a:extLst>
                <a:ext uri="{C807C97D-BFC1-408E-A445-0C87EB9F89A2}">
                  <ask:lineSketchStyleProps xmlns:ask="http://schemas.microsoft.com/office/drawing/2018/sketchyshapes" sd="2344115641">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Rectangle: Rounded Corners 38">
              <a:extLst>
                <a:ext uri="{FF2B5EF4-FFF2-40B4-BE49-F238E27FC236}">
                  <a16:creationId xmlns:a16="http://schemas.microsoft.com/office/drawing/2014/main" id="{7F35738A-C5C9-9D27-1871-D2C25E6955C3}"/>
                </a:ext>
              </a:extLst>
            </p:cNvPr>
            <p:cNvSpPr/>
            <p:nvPr/>
          </p:nvSpPr>
          <p:spPr>
            <a:xfrm>
              <a:off x="3250998" y="1992865"/>
              <a:ext cx="2281106" cy="483591"/>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Rounded Corners 39">
              <a:extLst>
                <a:ext uri="{FF2B5EF4-FFF2-40B4-BE49-F238E27FC236}">
                  <a16:creationId xmlns:a16="http://schemas.microsoft.com/office/drawing/2014/main" id="{82B63744-2DFE-2CCB-B272-42D26944E3E4}"/>
                </a:ext>
              </a:extLst>
            </p:cNvPr>
            <p:cNvSpPr/>
            <p:nvPr/>
          </p:nvSpPr>
          <p:spPr>
            <a:xfrm>
              <a:off x="3273296" y="2616328"/>
              <a:ext cx="2281106" cy="808229"/>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Rounded Corners 40">
              <a:extLst>
                <a:ext uri="{FF2B5EF4-FFF2-40B4-BE49-F238E27FC236}">
                  <a16:creationId xmlns:a16="http://schemas.microsoft.com/office/drawing/2014/main" id="{B140E0DD-3718-C67D-2AC2-048E380AD327}"/>
                </a:ext>
              </a:extLst>
            </p:cNvPr>
            <p:cNvSpPr/>
            <p:nvPr/>
          </p:nvSpPr>
          <p:spPr>
            <a:xfrm>
              <a:off x="3299377" y="3549705"/>
              <a:ext cx="2281106" cy="693500"/>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Rectangle: Rounded Corners 41">
              <a:extLst>
                <a:ext uri="{FF2B5EF4-FFF2-40B4-BE49-F238E27FC236}">
                  <a16:creationId xmlns:a16="http://schemas.microsoft.com/office/drawing/2014/main" id="{C102AF32-8E43-E357-EFA7-CE022E22CE83}"/>
                </a:ext>
              </a:extLst>
            </p:cNvPr>
            <p:cNvSpPr/>
            <p:nvPr/>
          </p:nvSpPr>
          <p:spPr>
            <a:xfrm>
              <a:off x="468425" y="5217693"/>
              <a:ext cx="2281106" cy="6438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Rectangle: Rounded Corners 42">
              <a:extLst>
                <a:ext uri="{FF2B5EF4-FFF2-40B4-BE49-F238E27FC236}">
                  <a16:creationId xmlns:a16="http://schemas.microsoft.com/office/drawing/2014/main" id="{B7AE0481-8BD1-0887-882A-C48254DDCC2A}"/>
                </a:ext>
              </a:extLst>
            </p:cNvPr>
            <p:cNvSpPr/>
            <p:nvPr/>
          </p:nvSpPr>
          <p:spPr>
            <a:xfrm>
              <a:off x="3293270" y="5086992"/>
              <a:ext cx="2281106" cy="674346"/>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81D078E8-E7EF-4E26-9B4F-D5BED7CB2299}"/>
                </a:ext>
              </a:extLst>
            </p:cNvPr>
            <p:cNvSpPr/>
            <p:nvPr/>
          </p:nvSpPr>
          <p:spPr>
            <a:xfrm>
              <a:off x="6095888" y="1999056"/>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Rounded Corners 44">
              <a:extLst>
                <a:ext uri="{FF2B5EF4-FFF2-40B4-BE49-F238E27FC236}">
                  <a16:creationId xmlns:a16="http://schemas.microsoft.com/office/drawing/2014/main" id="{806BD9FA-88F5-3829-7223-1D8DA194EEF2}"/>
                </a:ext>
              </a:extLst>
            </p:cNvPr>
            <p:cNvSpPr/>
            <p:nvPr/>
          </p:nvSpPr>
          <p:spPr>
            <a:xfrm>
              <a:off x="6103589" y="2754813"/>
              <a:ext cx="2281106" cy="526852"/>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Rounded Corners 45">
              <a:extLst>
                <a:ext uri="{FF2B5EF4-FFF2-40B4-BE49-F238E27FC236}">
                  <a16:creationId xmlns:a16="http://schemas.microsoft.com/office/drawing/2014/main" id="{93CCE3CF-D004-D776-27D5-F9642168ABD9}"/>
                </a:ext>
              </a:extLst>
            </p:cNvPr>
            <p:cNvSpPr/>
            <p:nvPr/>
          </p:nvSpPr>
          <p:spPr>
            <a:xfrm>
              <a:off x="6102109" y="3480411"/>
              <a:ext cx="2281106" cy="634191"/>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Rounded Corners 46">
              <a:extLst>
                <a:ext uri="{FF2B5EF4-FFF2-40B4-BE49-F238E27FC236}">
                  <a16:creationId xmlns:a16="http://schemas.microsoft.com/office/drawing/2014/main" id="{E63F273F-DFBC-3288-AB1C-AA58FE3A45D8}"/>
                </a:ext>
              </a:extLst>
            </p:cNvPr>
            <p:cNvSpPr/>
            <p:nvPr/>
          </p:nvSpPr>
          <p:spPr>
            <a:xfrm>
              <a:off x="8683079" y="1795831"/>
              <a:ext cx="2558642" cy="3131371"/>
            </a:xfrm>
            <a:prstGeom prst="roundRect">
              <a:avLst/>
            </a:prstGeom>
            <a:solidFill>
              <a:schemeClr val="bg1"/>
            </a:solidFill>
            <a:ln w="28575">
              <a:solidFill>
                <a:srgbClr val="A81F27"/>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Rounded Corners 47">
              <a:extLst>
                <a:ext uri="{FF2B5EF4-FFF2-40B4-BE49-F238E27FC236}">
                  <a16:creationId xmlns:a16="http://schemas.microsoft.com/office/drawing/2014/main" id="{B58C14F9-2055-EB32-CCBC-2B10B4BD488C}"/>
                </a:ext>
              </a:extLst>
            </p:cNvPr>
            <p:cNvSpPr/>
            <p:nvPr/>
          </p:nvSpPr>
          <p:spPr>
            <a:xfrm>
              <a:off x="8872593" y="2013307"/>
              <a:ext cx="2281106" cy="655612"/>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Rounded Corners 48">
              <a:extLst>
                <a:ext uri="{FF2B5EF4-FFF2-40B4-BE49-F238E27FC236}">
                  <a16:creationId xmlns:a16="http://schemas.microsoft.com/office/drawing/2014/main" id="{0AD307CB-A054-4CCA-17FD-03BE60AB3930}"/>
                </a:ext>
              </a:extLst>
            </p:cNvPr>
            <p:cNvSpPr/>
            <p:nvPr/>
          </p:nvSpPr>
          <p:spPr>
            <a:xfrm>
              <a:off x="8848856" y="2841290"/>
              <a:ext cx="2281106" cy="918938"/>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Rounded Corners 49">
              <a:extLst>
                <a:ext uri="{FF2B5EF4-FFF2-40B4-BE49-F238E27FC236}">
                  <a16:creationId xmlns:a16="http://schemas.microsoft.com/office/drawing/2014/main" id="{FCBCD5A4-444C-52DF-1747-6D48FD86F1FF}"/>
                </a:ext>
              </a:extLst>
            </p:cNvPr>
            <p:cNvSpPr/>
            <p:nvPr/>
          </p:nvSpPr>
          <p:spPr>
            <a:xfrm>
              <a:off x="8879014" y="3938086"/>
              <a:ext cx="2281106" cy="840767"/>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Arrow: Right 67">
              <a:extLst>
                <a:ext uri="{FF2B5EF4-FFF2-40B4-BE49-F238E27FC236}">
                  <a16:creationId xmlns:a16="http://schemas.microsoft.com/office/drawing/2014/main" id="{CDA9EDFC-D36E-43A4-49D1-0188904B15A1}"/>
                </a:ext>
              </a:extLst>
            </p:cNvPr>
            <p:cNvSpPr/>
            <p:nvPr/>
          </p:nvSpPr>
          <p:spPr>
            <a:xfrm>
              <a:off x="2806556" y="2489706"/>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Arrow: Right 70">
              <a:extLst>
                <a:ext uri="{FF2B5EF4-FFF2-40B4-BE49-F238E27FC236}">
                  <a16:creationId xmlns:a16="http://schemas.microsoft.com/office/drawing/2014/main" id="{BEE69297-1930-1963-2F60-81B6BE307F49}"/>
                </a:ext>
              </a:extLst>
            </p:cNvPr>
            <p:cNvSpPr/>
            <p:nvPr/>
          </p:nvSpPr>
          <p:spPr>
            <a:xfrm>
              <a:off x="2792138" y="3305719"/>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Arrow: Right 71">
              <a:extLst>
                <a:ext uri="{FF2B5EF4-FFF2-40B4-BE49-F238E27FC236}">
                  <a16:creationId xmlns:a16="http://schemas.microsoft.com/office/drawing/2014/main" id="{F0799382-3FFA-8D04-1C52-0FD53A1FFBD2}"/>
                </a:ext>
              </a:extLst>
            </p:cNvPr>
            <p:cNvSpPr/>
            <p:nvPr/>
          </p:nvSpPr>
          <p:spPr>
            <a:xfrm>
              <a:off x="2799347" y="4049955"/>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Arrow: Right 72">
              <a:extLst>
                <a:ext uri="{FF2B5EF4-FFF2-40B4-BE49-F238E27FC236}">
                  <a16:creationId xmlns:a16="http://schemas.microsoft.com/office/drawing/2014/main" id="{3ABCA445-5F77-0740-6009-907339EC00CE}"/>
                </a:ext>
              </a:extLst>
            </p:cNvPr>
            <p:cNvSpPr/>
            <p:nvPr/>
          </p:nvSpPr>
          <p:spPr>
            <a:xfrm>
              <a:off x="2806556" y="4839486"/>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Arrow: Right 73">
              <a:extLst>
                <a:ext uri="{FF2B5EF4-FFF2-40B4-BE49-F238E27FC236}">
                  <a16:creationId xmlns:a16="http://schemas.microsoft.com/office/drawing/2014/main" id="{DC9C2250-0787-81B1-C8D7-500B9843AC1A}"/>
                </a:ext>
              </a:extLst>
            </p:cNvPr>
            <p:cNvSpPr/>
            <p:nvPr/>
          </p:nvSpPr>
          <p:spPr>
            <a:xfrm>
              <a:off x="5617740" y="2489706"/>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Arrow: Right 74">
              <a:extLst>
                <a:ext uri="{FF2B5EF4-FFF2-40B4-BE49-F238E27FC236}">
                  <a16:creationId xmlns:a16="http://schemas.microsoft.com/office/drawing/2014/main" id="{6806168F-0E57-E50A-772D-72FAFCBA7237}"/>
                </a:ext>
              </a:extLst>
            </p:cNvPr>
            <p:cNvSpPr/>
            <p:nvPr/>
          </p:nvSpPr>
          <p:spPr>
            <a:xfrm>
              <a:off x="5587417" y="3305494"/>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Arrow: Right 75">
              <a:extLst>
                <a:ext uri="{FF2B5EF4-FFF2-40B4-BE49-F238E27FC236}">
                  <a16:creationId xmlns:a16="http://schemas.microsoft.com/office/drawing/2014/main" id="{C77D82A2-7BF2-B52D-87D0-EA34B37980AC}"/>
                </a:ext>
              </a:extLst>
            </p:cNvPr>
            <p:cNvSpPr/>
            <p:nvPr/>
          </p:nvSpPr>
          <p:spPr>
            <a:xfrm>
              <a:off x="8438449" y="2525477"/>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Arrow: Right 76">
              <a:extLst>
                <a:ext uri="{FF2B5EF4-FFF2-40B4-BE49-F238E27FC236}">
                  <a16:creationId xmlns:a16="http://schemas.microsoft.com/office/drawing/2014/main" id="{77E5DA8A-27F9-97EC-AB6B-166417DAB252}"/>
                </a:ext>
              </a:extLst>
            </p:cNvPr>
            <p:cNvSpPr/>
            <p:nvPr/>
          </p:nvSpPr>
          <p:spPr>
            <a:xfrm>
              <a:off x="8439193" y="3316618"/>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9" name="Straight Arrow Connector 78">
              <a:extLst>
                <a:ext uri="{FF2B5EF4-FFF2-40B4-BE49-F238E27FC236}">
                  <a16:creationId xmlns:a16="http://schemas.microsoft.com/office/drawing/2014/main" id="{5D05DB3A-475E-F59D-331A-2F40333CC54F}"/>
                </a:ext>
              </a:extLst>
            </p:cNvPr>
            <p:cNvCxnSpPr>
              <a:cxnSpLocks/>
            </p:cNvCxnSpPr>
            <p:nvPr/>
          </p:nvCxnSpPr>
          <p:spPr>
            <a:xfrm>
              <a:off x="1620057" y="2439109"/>
              <a:ext cx="0" cy="194748"/>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A264299D-0B65-FFAE-052B-1AE9FC7D0027}"/>
                </a:ext>
              </a:extLst>
            </p:cNvPr>
            <p:cNvCxnSpPr>
              <a:cxnSpLocks/>
            </p:cNvCxnSpPr>
            <p:nvPr/>
          </p:nvCxnSpPr>
          <p:spPr>
            <a:xfrm>
              <a:off x="4448085" y="4252348"/>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BF675286-7892-2013-D08B-EF4A3EF940F7}"/>
                </a:ext>
              </a:extLst>
            </p:cNvPr>
            <p:cNvCxnSpPr>
              <a:cxnSpLocks/>
            </p:cNvCxnSpPr>
            <p:nvPr/>
          </p:nvCxnSpPr>
          <p:spPr>
            <a:xfrm>
              <a:off x="1624951" y="2909499"/>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7D5F5833-438A-BCBB-D28A-31D1B0969658}"/>
                </a:ext>
              </a:extLst>
            </p:cNvPr>
            <p:cNvCxnSpPr>
              <a:cxnSpLocks/>
            </p:cNvCxnSpPr>
            <p:nvPr/>
          </p:nvCxnSpPr>
          <p:spPr>
            <a:xfrm>
              <a:off x="4402823" y="2430671"/>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3A05B317-62D9-2D51-AE25-6F48B47A9608}"/>
                </a:ext>
              </a:extLst>
            </p:cNvPr>
            <p:cNvCxnSpPr>
              <a:cxnSpLocks/>
            </p:cNvCxnSpPr>
            <p:nvPr/>
          </p:nvCxnSpPr>
          <p:spPr>
            <a:xfrm>
              <a:off x="1571676" y="5044701"/>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6E4DED86-4DAA-817F-9B9E-4F16D24CD319}"/>
                </a:ext>
              </a:extLst>
            </p:cNvPr>
            <p:cNvCxnSpPr>
              <a:cxnSpLocks/>
            </p:cNvCxnSpPr>
            <p:nvPr/>
          </p:nvCxnSpPr>
          <p:spPr>
            <a:xfrm>
              <a:off x="1630095" y="3657120"/>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DD32D342-157D-A01C-8175-AA302FD996BC}"/>
                </a:ext>
              </a:extLst>
            </p:cNvPr>
            <p:cNvCxnSpPr>
              <a:cxnSpLocks/>
            </p:cNvCxnSpPr>
            <p:nvPr/>
          </p:nvCxnSpPr>
          <p:spPr>
            <a:xfrm>
              <a:off x="4386857" y="4969289"/>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51273382-A017-DB10-F765-CDDE06415BBB}"/>
                </a:ext>
              </a:extLst>
            </p:cNvPr>
            <p:cNvCxnSpPr>
              <a:cxnSpLocks/>
            </p:cNvCxnSpPr>
            <p:nvPr/>
          </p:nvCxnSpPr>
          <p:spPr>
            <a:xfrm>
              <a:off x="7185689" y="2593826"/>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8923A181-89DA-C1B8-E94C-E92A6C14855F}"/>
                </a:ext>
              </a:extLst>
            </p:cNvPr>
            <p:cNvCxnSpPr>
              <a:cxnSpLocks/>
            </p:cNvCxnSpPr>
            <p:nvPr/>
          </p:nvCxnSpPr>
          <p:spPr>
            <a:xfrm>
              <a:off x="7187380" y="3294672"/>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F725FAE2-3BC2-311F-6725-02B77ADD398C}"/>
                </a:ext>
              </a:extLst>
            </p:cNvPr>
            <p:cNvCxnSpPr>
              <a:cxnSpLocks/>
            </p:cNvCxnSpPr>
            <p:nvPr/>
          </p:nvCxnSpPr>
          <p:spPr>
            <a:xfrm>
              <a:off x="9969014" y="2673218"/>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9B4015BE-BE3B-6285-B8E6-83B73202E663}"/>
                </a:ext>
              </a:extLst>
            </p:cNvPr>
            <p:cNvCxnSpPr>
              <a:cxnSpLocks/>
            </p:cNvCxnSpPr>
            <p:nvPr/>
          </p:nvCxnSpPr>
          <p:spPr>
            <a:xfrm>
              <a:off x="9986283" y="3766077"/>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0054AE5A-25D1-2566-C716-E5CE37AD40D0}"/>
                </a:ext>
              </a:extLst>
            </p:cNvPr>
            <p:cNvGrpSpPr/>
            <p:nvPr/>
          </p:nvGrpSpPr>
          <p:grpSpPr>
            <a:xfrm>
              <a:off x="331716" y="173267"/>
              <a:ext cx="11745984" cy="1506476"/>
              <a:chOff x="331716" y="173267"/>
              <a:chExt cx="11745984" cy="1506476"/>
            </a:xfrm>
          </p:grpSpPr>
          <p:pic>
            <p:nvPicPr>
              <p:cNvPr id="5" name="Picture 4" descr="Icon&#10;&#10;Description automatically generated">
                <a:extLst>
                  <a:ext uri="{FF2B5EF4-FFF2-40B4-BE49-F238E27FC236}">
                    <a16:creationId xmlns:a16="http://schemas.microsoft.com/office/drawing/2014/main" id="{2B8241A9-99A1-6118-3A29-EA34A74DAB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225" y="173267"/>
                <a:ext cx="1895475" cy="508844"/>
              </a:xfrm>
              <a:prstGeom prst="rect">
                <a:avLst/>
              </a:prstGeom>
            </p:spPr>
          </p:pic>
          <p:sp>
            <p:nvSpPr>
              <p:cNvPr id="7" name="Rectangle: Rounded Corners 6">
                <a:extLst>
                  <a:ext uri="{FF2B5EF4-FFF2-40B4-BE49-F238E27FC236}">
                    <a16:creationId xmlns:a16="http://schemas.microsoft.com/office/drawing/2014/main" id="{19D8B3CA-B7C8-F6D1-CB56-CB45DFA8EA18}"/>
                  </a:ext>
                </a:extLst>
              </p:cNvPr>
              <p:cNvSpPr/>
              <p:nvPr/>
            </p:nvSpPr>
            <p:spPr>
              <a:xfrm>
                <a:off x="352338" y="173267"/>
                <a:ext cx="3103926" cy="707577"/>
              </a:xfrm>
              <a:prstGeom prst="roundRect">
                <a:avLst/>
              </a:prstGeom>
              <a:solidFill>
                <a:schemeClr val="bg1"/>
              </a:solid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28D1857C-8C01-A061-7A2B-7EF52EF024B6}"/>
                  </a:ext>
                </a:extLst>
              </p:cNvPr>
              <p:cNvSpPr txBox="1"/>
              <p:nvPr/>
            </p:nvSpPr>
            <p:spPr>
              <a:xfrm>
                <a:off x="419450" y="296222"/>
                <a:ext cx="2793534" cy="461665"/>
              </a:xfrm>
              <a:prstGeom prst="rect">
                <a:avLst/>
              </a:prstGeom>
              <a:noFill/>
            </p:spPr>
            <p:txBody>
              <a:bodyPr wrap="square" rtlCol="0">
                <a:spAutoFit/>
              </a:bodyPr>
              <a:lstStyle/>
              <a:p>
                <a:r>
                  <a:rPr lang="en-GB" sz="1200" dirty="0">
                    <a:solidFill>
                      <a:srgbClr val="A81F27"/>
                    </a:solidFill>
                    <a:latin typeface="Gotham Bold" pitchFamily="50" charset="0"/>
                    <a:cs typeface="Gotham Bold" pitchFamily="50" charset="0"/>
                  </a:rPr>
                  <a:t>Ongoing Independent Learning:</a:t>
                </a:r>
              </a:p>
              <a:p>
                <a:r>
                  <a:rPr lang="en-GB" sz="1200" dirty="0">
                    <a:solidFill>
                      <a:srgbClr val="A81F27"/>
                    </a:solidFill>
                    <a:latin typeface="Gotham Bold" pitchFamily="50" charset="0"/>
                    <a:cs typeface="Gotham Bold" pitchFamily="50" charset="0"/>
                  </a:rPr>
                  <a:t>Chemistry </a:t>
                </a:r>
              </a:p>
            </p:txBody>
          </p:sp>
          <p:sp>
            <p:nvSpPr>
              <p:cNvPr id="10" name="Rectangle: Rounded Corners 9">
                <a:extLst>
                  <a:ext uri="{FF2B5EF4-FFF2-40B4-BE49-F238E27FC236}">
                    <a16:creationId xmlns:a16="http://schemas.microsoft.com/office/drawing/2014/main" id="{FF5E80F1-DEE4-1710-F596-B029B9E0DFAB}"/>
                  </a:ext>
                </a:extLst>
              </p:cNvPr>
              <p:cNvSpPr/>
              <p:nvPr/>
            </p:nvSpPr>
            <p:spPr>
              <a:xfrm>
                <a:off x="331716" y="972166"/>
                <a:ext cx="2558642" cy="707577"/>
              </a:xfrm>
              <a:prstGeom prst="roundRect">
                <a:avLst/>
              </a:prstGeom>
              <a:solidFill>
                <a:srgbClr val="A31C71"/>
              </a:solidFill>
              <a:ln w="28575">
                <a:solidFill>
                  <a:srgbClr val="A31C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A31C71"/>
                  </a:solidFill>
                </a:endParaRPr>
              </a:p>
            </p:txBody>
          </p:sp>
          <p:sp>
            <p:nvSpPr>
              <p:cNvPr id="11" name="Rectangle: Rounded Corners 10">
                <a:extLst>
                  <a:ext uri="{FF2B5EF4-FFF2-40B4-BE49-F238E27FC236}">
                    <a16:creationId xmlns:a16="http://schemas.microsoft.com/office/drawing/2014/main" id="{08CE2960-9EE4-7618-4409-F2675DBBB5FF}"/>
                  </a:ext>
                </a:extLst>
              </p:cNvPr>
              <p:cNvSpPr/>
              <p:nvPr/>
            </p:nvSpPr>
            <p:spPr>
              <a:xfrm>
                <a:off x="3147270" y="953360"/>
                <a:ext cx="2558642" cy="707577"/>
              </a:xfrm>
              <a:prstGeom prst="roundRect">
                <a:avLst/>
              </a:prstGeom>
              <a:solidFill>
                <a:srgbClr val="D70073"/>
              </a:solidFill>
              <a:ln w="28575">
                <a:solidFill>
                  <a:srgbClr val="D700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283748BE-237B-1521-C91A-15961A06F1FF}"/>
                  </a:ext>
                </a:extLst>
              </p:cNvPr>
              <p:cNvSpPr/>
              <p:nvPr/>
            </p:nvSpPr>
            <p:spPr>
              <a:xfrm>
                <a:off x="5942202" y="953360"/>
                <a:ext cx="2558642" cy="707577"/>
              </a:xfrm>
              <a:prstGeom prst="roundRect">
                <a:avLst/>
              </a:prstGeom>
              <a:solidFill>
                <a:srgbClr val="EC6608"/>
              </a:solidFill>
              <a:ln w="28575">
                <a:solidFill>
                  <a:srgbClr val="EC66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E5E93C10-93C0-DEC6-738A-ECEBBD017D22}"/>
                  </a:ext>
                </a:extLst>
              </p:cNvPr>
              <p:cNvSpPr/>
              <p:nvPr/>
            </p:nvSpPr>
            <p:spPr>
              <a:xfrm>
                <a:off x="8737134" y="953360"/>
                <a:ext cx="2558642" cy="707577"/>
              </a:xfrm>
              <a:prstGeom prst="roundRect">
                <a:avLst/>
              </a:prstGeom>
              <a:solidFill>
                <a:srgbClr val="C7CB00"/>
              </a:solidFill>
              <a:ln w="28575">
                <a:solidFill>
                  <a:srgbClr val="C7C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C48DF6E9-EFB8-D320-6C04-BE258718C255}"/>
                  </a:ext>
                </a:extLst>
              </p:cNvPr>
              <p:cNvSpPr txBox="1"/>
              <p:nvPr/>
            </p:nvSpPr>
            <p:spPr>
              <a:xfrm>
                <a:off x="419450" y="1076315"/>
                <a:ext cx="1568741" cy="461665"/>
              </a:xfrm>
              <a:prstGeom prst="rect">
                <a:avLst/>
              </a:prstGeom>
              <a:noFill/>
            </p:spPr>
            <p:txBody>
              <a:bodyPr wrap="square" rtlCol="0">
                <a:spAutoFit/>
              </a:bodyPr>
              <a:lstStyle/>
              <a:p>
                <a:r>
                  <a:rPr lang="en-GB" sz="1200">
                    <a:solidFill>
                      <a:schemeClr val="bg1"/>
                    </a:solidFill>
                    <a:latin typeface="Gotham Bold" pitchFamily="50" charset="0"/>
                    <a:cs typeface="Gotham Bold" pitchFamily="50" charset="0"/>
                  </a:rPr>
                  <a:t>Stage 1:</a:t>
                </a:r>
              </a:p>
              <a:p>
                <a:r>
                  <a:rPr lang="en-GB" sz="1200">
                    <a:solidFill>
                      <a:schemeClr val="bg1"/>
                    </a:solidFill>
                    <a:latin typeface="Gotham Bold" pitchFamily="50" charset="0"/>
                    <a:cs typeface="Gotham Bold" pitchFamily="50" charset="0"/>
                  </a:rPr>
                  <a:t>Consolidate</a:t>
                </a:r>
                <a:endParaRPr lang="en-GB">
                  <a:solidFill>
                    <a:schemeClr val="bg1"/>
                  </a:solidFill>
                  <a:latin typeface="Gotham Bold" pitchFamily="50" charset="0"/>
                  <a:cs typeface="Gotham Bold" pitchFamily="50" charset="0"/>
                </a:endParaRPr>
              </a:p>
            </p:txBody>
          </p:sp>
          <p:sp>
            <p:nvSpPr>
              <p:cNvPr id="15" name="TextBox 14">
                <a:extLst>
                  <a:ext uri="{FF2B5EF4-FFF2-40B4-BE49-F238E27FC236}">
                    <a16:creationId xmlns:a16="http://schemas.microsoft.com/office/drawing/2014/main" id="{7957141D-3D1E-4ED3-522E-9C78D7A84244}"/>
                  </a:ext>
                </a:extLst>
              </p:cNvPr>
              <p:cNvSpPr txBox="1"/>
              <p:nvPr/>
            </p:nvSpPr>
            <p:spPr>
              <a:xfrm>
                <a:off x="3212984" y="1080509"/>
                <a:ext cx="1568741" cy="461665"/>
              </a:xfrm>
              <a:prstGeom prst="rect">
                <a:avLst/>
              </a:prstGeom>
              <a:noFill/>
            </p:spPr>
            <p:txBody>
              <a:bodyPr wrap="square" rtlCol="0">
                <a:spAutoFit/>
              </a:bodyPr>
              <a:lstStyle/>
              <a:p>
                <a:r>
                  <a:rPr lang="en-GB" sz="1200">
                    <a:solidFill>
                      <a:schemeClr val="bg1"/>
                    </a:solidFill>
                    <a:latin typeface="Gotham Bold" pitchFamily="50" charset="0"/>
                    <a:cs typeface="Gotham Bold" pitchFamily="50" charset="0"/>
                  </a:rPr>
                  <a:t>Stage 2:</a:t>
                </a:r>
              </a:p>
              <a:p>
                <a:r>
                  <a:rPr lang="en-GB" sz="1200">
                    <a:solidFill>
                      <a:schemeClr val="bg1"/>
                    </a:solidFill>
                    <a:latin typeface="Gotham Bold" pitchFamily="50" charset="0"/>
                    <a:cs typeface="Gotham Bold" pitchFamily="50" charset="0"/>
                  </a:rPr>
                  <a:t>Learn</a:t>
                </a:r>
                <a:endParaRPr lang="en-GB">
                  <a:solidFill>
                    <a:schemeClr val="bg1"/>
                  </a:solidFill>
                  <a:latin typeface="Gotham Bold" pitchFamily="50" charset="0"/>
                  <a:cs typeface="Gotham Bold" pitchFamily="50" charset="0"/>
                </a:endParaRPr>
              </a:p>
            </p:txBody>
          </p:sp>
          <p:sp>
            <p:nvSpPr>
              <p:cNvPr id="16" name="TextBox 15">
                <a:extLst>
                  <a:ext uri="{FF2B5EF4-FFF2-40B4-BE49-F238E27FC236}">
                    <a16:creationId xmlns:a16="http://schemas.microsoft.com/office/drawing/2014/main" id="{57412583-6FC0-71C5-135D-24439B59E339}"/>
                  </a:ext>
                </a:extLst>
              </p:cNvPr>
              <p:cNvSpPr txBox="1"/>
              <p:nvPr/>
            </p:nvSpPr>
            <p:spPr>
              <a:xfrm>
                <a:off x="6033083" y="1076314"/>
                <a:ext cx="1568741" cy="461665"/>
              </a:xfrm>
              <a:prstGeom prst="rect">
                <a:avLst/>
              </a:prstGeom>
              <a:noFill/>
            </p:spPr>
            <p:txBody>
              <a:bodyPr wrap="square" rtlCol="0">
                <a:spAutoFit/>
              </a:bodyPr>
              <a:lstStyle/>
              <a:p>
                <a:r>
                  <a:rPr lang="en-GB" sz="1200">
                    <a:solidFill>
                      <a:schemeClr val="bg1"/>
                    </a:solidFill>
                    <a:latin typeface="Gotham Bold" pitchFamily="50" charset="0"/>
                    <a:cs typeface="Gotham Bold" pitchFamily="50" charset="0"/>
                  </a:rPr>
                  <a:t>Stage 3:</a:t>
                </a:r>
              </a:p>
              <a:p>
                <a:r>
                  <a:rPr lang="en-GB" sz="1200">
                    <a:solidFill>
                      <a:schemeClr val="bg1"/>
                    </a:solidFill>
                    <a:latin typeface="Gotham Bold" pitchFamily="50" charset="0"/>
                    <a:cs typeface="Gotham Bold" pitchFamily="50" charset="0"/>
                  </a:rPr>
                  <a:t>Assess</a:t>
                </a:r>
                <a:endParaRPr lang="en-GB">
                  <a:solidFill>
                    <a:schemeClr val="bg1"/>
                  </a:solidFill>
                  <a:latin typeface="Gotham Bold" pitchFamily="50" charset="0"/>
                  <a:cs typeface="Gotham Bold" pitchFamily="50" charset="0"/>
                </a:endParaRPr>
              </a:p>
            </p:txBody>
          </p:sp>
          <p:sp>
            <p:nvSpPr>
              <p:cNvPr id="17" name="TextBox 16">
                <a:extLst>
                  <a:ext uri="{FF2B5EF4-FFF2-40B4-BE49-F238E27FC236}">
                    <a16:creationId xmlns:a16="http://schemas.microsoft.com/office/drawing/2014/main" id="{1F5AD6DD-209C-937F-6583-CE0403EEAF94}"/>
                  </a:ext>
                </a:extLst>
              </p:cNvPr>
              <p:cNvSpPr txBox="1"/>
              <p:nvPr/>
            </p:nvSpPr>
            <p:spPr>
              <a:xfrm>
                <a:off x="8812635" y="1076314"/>
                <a:ext cx="1568741" cy="461665"/>
              </a:xfrm>
              <a:prstGeom prst="rect">
                <a:avLst/>
              </a:prstGeom>
              <a:noFill/>
            </p:spPr>
            <p:txBody>
              <a:bodyPr wrap="square" rtlCol="0">
                <a:spAutoFit/>
              </a:bodyPr>
              <a:lstStyle/>
              <a:p>
                <a:r>
                  <a:rPr lang="en-GB" sz="1200">
                    <a:solidFill>
                      <a:schemeClr val="bg1"/>
                    </a:solidFill>
                    <a:latin typeface="Gotham Bold" pitchFamily="50" charset="0"/>
                    <a:cs typeface="Gotham Bold" pitchFamily="50" charset="0"/>
                  </a:rPr>
                  <a:t>Stage 4:</a:t>
                </a:r>
              </a:p>
              <a:p>
                <a:r>
                  <a:rPr lang="en-GB" sz="1200">
                    <a:solidFill>
                      <a:schemeClr val="bg1"/>
                    </a:solidFill>
                    <a:latin typeface="Gotham Bold" pitchFamily="50" charset="0"/>
                    <a:cs typeface="Gotham Bold" pitchFamily="50" charset="0"/>
                  </a:rPr>
                  <a:t>Review</a:t>
                </a:r>
                <a:endParaRPr lang="en-GB">
                  <a:solidFill>
                    <a:schemeClr val="bg1"/>
                  </a:solidFill>
                  <a:latin typeface="Gotham Bold" pitchFamily="50" charset="0"/>
                  <a:cs typeface="Gotham Bold" pitchFamily="50" charset="0"/>
                </a:endParaRPr>
              </a:p>
            </p:txBody>
          </p:sp>
          <p:sp>
            <p:nvSpPr>
              <p:cNvPr id="93" name="Rectangle: Rounded Corners 92">
                <a:extLst>
                  <a:ext uri="{FF2B5EF4-FFF2-40B4-BE49-F238E27FC236}">
                    <a16:creationId xmlns:a16="http://schemas.microsoft.com/office/drawing/2014/main" id="{64166770-37B8-1F05-FBF2-0C8CEE3B202F}"/>
                  </a:ext>
                </a:extLst>
              </p:cNvPr>
              <p:cNvSpPr/>
              <p:nvPr/>
            </p:nvSpPr>
            <p:spPr>
              <a:xfrm>
                <a:off x="5114467" y="173267"/>
                <a:ext cx="4142454" cy="707577"/>
              </a:xfrm>
              <a:prstGeom prst="roundRect">
                <a:avLst/>
              </a:prstGeom>
              <a:solidFill>
                <a:srgbClr val="537F8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95" name="TextBox 94">
                <a:extLst>
                  <a:ext uri="{FF2B5EF4-FFF2-40B4-BE49-F238E27FC236}">
                    <a16:creationId xmlns:a16="http://schemas.microsoft.com/office/drawing/2014/main" id="{6243E6A1-EBAF-D74F-BD9B-12EB9613CDAB}"/>
                  </a:ext>
                </a:extLst>
              </p:cNvPr>
              <p:cNvSpPr txBox="1"/>
              <p:nvPr/>
            </p:nvSpPr>
            <p:spPr>
              <a:xfrm>
                <a:off x="5114466" y="239129"/>
                <a:ext cx="4142447" cy="246221"/>
              </a:xfrm>
              <a:prstGeom prst="rect">
                <a:avLst/>
              </a:prstGeom>
              <a:noFill/>
            </p:spPr>
            <p:txBody>
              <a:bodyPr wrap="square" rtlCol="0">
                <a:spAutoFit/>
              </a:bodyPr>
              <a:lstStyle/>
              <a:p>
                <a:r>
                  <a:rPr lang="en-GB" sz="1000" dirty="0">
                    <a:solidFill>
                      <a:schemeClr val="bg1"/>
                    </a:solidFill>
                    <a:latin typeface="Gotham Bold" pitchFamily="50" charset="0"/>
                    <a:cs typeface="Gotham Bold" pitchFamily="50" charset="0"/>
                  </a:rPr>
                  <a:t>Revision resources can be found on… your class teams                              </a:t>
                </a:r>
              </a:p>
            </p:txBody>
          </p:sp>
        </p:grpSp>
        <p:grpSp>
          <p:nvGrpSpPr>
            <p:cNvPr id="21" name="Group 20">
              <a:extLst>
                <a:ext uri="{FF2B5EF4-FFF2-40B4-BE49-F238E27FC236}">
                  <a16:creationId xmlns:a16="http://schemas.microsoft.com/office/drawing/2014/main" id="{105C22C2-DF8F-79A8-859D-CED73580A41B}"/>
                </a:ext>
              </a:extLst>
            </p:cNvPr>
            <p:cNvGrpSpPr/>
            <p:nvPr/>
          </p:nvGrpSpPr>
          <p:grpSpPr>
            <a:xfrm>
              <a:off x="344065" y="5996734"/>
              <a:ext cx="2575187" cy="720339"/>
              <a:chOff x="352338" y="5991993"/>
              <a:chExt cx="2575187" cy="720339"/>
            </a:xfrm>
            <a:solidFill>
              <a:srgbClr val="A31C71"/>
            </a:solidFill>
          </p:grpSpPr>
          <p:sp>
            <p:nvSpPr>
              <p:cNvPr id="99" name="Rectangle: Rounded Corners 98">
                <a:extLst>
                  <a:ext uri="{FF2B5EF4-FFF2-40B4-BE49-F238E27FC236}">
                    <a16:creationId xmlns:a16="http://schemas.microsoft.com/office/drawing/2014/main" id="{D9E060EE-EB49-AEB9-F692-EE2380AD5513}"/>
                  </a:ext>
                </a:extLst>
              </p:cNvPr>
              <p:cNvSpPr/>
              <p:nvPr/>
            </p:nvSpPr>
            <p:spPr>
              <a:xfrm>
                <a:off x="352338" y="6004447"/>
                <a:ext cx="2558642" cy="707885"/>
              </a:xfrm>
              <a:prstGeom prst="roundRect">
                <a:avLst/>
              </a:prstGeom>
              <a:grpFill/>
              <a:ln w="28575">
                <a:solidFill>
                  <a:srgbClr val="A31C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TextBox 103">
                <a:extLst>
                  <a:ext uri="{FF2B5EF4-FFF2-40B4-BE49-F238E27FC236}">
                    <a16:creationId xmlns:a16="http://schemas.microsoft.com/office/drawing/2014/main" id="{2B8EE7AF-C3D3-A0E6-BCB1-D8974CF11A88}"/>
                  </a:ext>
                </a:extLst>
              </p:cNvPr>
              <p:cNvSpPr txBox="1"/>
              <p:nvPr/>
            </p:nvSpPr>
            <p:spPr>
              <a:xfrm>
                <a:off x="837158" y="5991993"/>
                <a:ext cx="2090367" cy="707886"/>
              </a:xfrm>
              <a:prstGeom prst="rect">
                <a:avLst/>
              </a:prstGeom>
              <a:noFill/>
              <a:ln>
                <a:noFill/>
              </a:ln>
            </p:spPr>
            <p:txBody>
              <a:bodyPr wrap="square" rtlCol="0">
                <a:spAutoFit/>
              </a:bodyPr>
              <a:lstStyle/>
              <a:p>
                <a:r>
                  <a:rPr lang="en-GB" sz="800">
                    <a:solidFill>
                      <a:schemeClr val="bg1"/>
                    </a:solidFill>
                    <a:latin typeface="Gotham Bold" pitchFamily="50" charset="0"/>
                    <a:cs typeface="Gotham Bold" pitchFamily="50" charset="0"/>
                  </a:rPr>
                  <a:t>If you attend lessons and complete the activities set, you are meeting the basic expectations at college, but you are unlikely to meet your minimum target grade</a:t>
                </a:r>
                <a:endParaRPr lang="en-GB" sz="1050">
                  <a:solidFill>
                    <a:schemeClr val="bg1"/>
                  </a:solidFill>
                  <a:latin typeface="Gotham Bold" pitchFamily="50" charset="0"/>
                  <a:cs typeface="Gotham Bold" pitchFamily="50" charset="0"/>
                </a:endParaRPr>
              </a:p>
            </p:txBody>
          </p:sp>
          <p:sp>
            <p:nvSpPr>
              <p:cNvPr id="105" name="Star: 5 Points 104">
                <a:extLst>
                  <a:ext uri="{FF2B5EF4-FFF2-40B4-BE49-F238E27FC236}">
                    <a16:creationId xmlns:a16="http://schemas.microsoft.com/office/drawing/2014/main" id="{9C47A074-CD95-88CE-3413-DB0F364D9FC9}"/>
                  </a:ext>
                </a:extLst>
              </p:cNvPr>
              <p:cNvSpPr/>
              <p:nvPr/>
            </p:nvSpPr>
            <p:spPr>
              <a:xfrm>
                <a:off x="398035" y="6095769"/>
                <a:ext cx="468903" cy="468903"/>
              </a:xfrm>
              <a:prstGeom prst="star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rgbClr val="A31C71"/>
                    </a:solidFill>
                    <a:latin typeface="Gotham Bold" pitchFamily="50" charset="0"/>
                    <a:cs typeface="Gotham Bold" pitchFamily="50" charset="0"/>
                  </a:rPr>
                  <a:t>1</a:t>
                </a:r>
              </a:p>
            </p:txBody>
          </p:sp>
        </p:grpSp>
        <p:grpSp>
          <p:nvGrpSpPr>
            <p:cNvPr id="2" name="Group 1">
              <a:extLst>
                <a:ext uri="{FF2B5EF4-FFF2-40B4-BE49-F238E27FC236}">
                  <a16:creationId xmlns:a16="http://schemas.microsoft.com/office/drawing/2014/main" id="{5F398402-C746-9DCA-DB5B-D0F8117AC9E7}"/>
                </a:ext>
              </a:extLst>
            </p:cNvPr>
            <p:cNvGrpSpPr/>
            <p:nvPr/>
          </p:nvGrpSpPr>
          <p:grpSpPr>
            <a:xfrm>
              <a:off x="3181977" y="6009188"/>
              <a:ext cx="2651341" cy="508844"/>
              <a:chOff x="3147270" y="6132626"/>
              <a:chExt cx="2651341" cy="508844"/>
            </a:xfrm>
            <a:solidFill>
              <a:srgbClr val="D70073"/>
            </a:solidFill>
          </p:grpSpPr>
          <p:sp>
            <p:nvSpPr>
              <p:cNvPr id="98" name="Rectangle: Rounded Corners 97">
                <a:extLst>
                  <a:ext uri="{FF2B5EF4-FFF2-40B4-BE49-F238E27FC236}">
                    <a16:creationId xmlns:a16="http://schemas.microsoft.com/office/drawing/2014/main" id="{7347C9C5-FF9B-78AF-782F-020F58B878A4}"/>
                  </a:ext>
                </a:extLst>
              </p:cNvPr>
              <p:cNvSpPr/>
              <p:nvPr/>
            </p:nvSpPr>
            <p:spPr>
              <a:xfrm>
                <a:off x="3147270" y="6132626"/>
                <a:ext cx="2618704" cy="508844"/>
              </a:xfrm>
              <a:prstGeom prst="roundRect">
                <a:avLst/>
              </a:prstGeom>
              <a:grpFill/>
              <a:ln w="28575">
                <a:solidFill>
                  <a:srgbClr val="D700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TextBox 102">
                <a:extLst>
                  <a:ext uri="{FF2B5EF4-FFF2-40B4-BE49-F238E27FC236}">
                    <a16:creationId xmlns:a16="http://schemas.microsoft.com/office/drawing/2014/main" id="{CD352189-82DB-524A-B0E5-9AAD321EBE8D}"/>
                  </a:ext>
                </a:extLst>
              </p:cNvPr>
              <p:cNvSpPr txBox="1"/>
              <p:nvPr/>
            </p:nvSpPr>
            <p:spPr>
              <a:xfrm>
                <a:off x="3708244" y="6156216"/>
                <a:ext cx="2090367" cy="461665"/>
              </a:xfrm>
              <a:prstGeom prst="rect">
                <a:avLst/>
              </a:prstGeom>
              <a:noFill/>
              <a:ln>
                <a:noFill/>
              </a:ln>
            </p:spPr>
            <p:txBody>
              <a:bodyPr wrap="square" rtlCol="0">
                <a:spAutoFit/>
              </a:bodyPr>
              <a:lstStyle/>
              <a:p>
                <a:r>
                  <a:rPr lang="en-GB" sz="800">
                    <a:solidFill>
                      <a:schemeClr val="bg1"/>
                    </a:solidFill>
                    <a:latin typeface="Gotham Bold" pitchFamily="50" charset="0"/>
                    <a:cs typeface="Gotham Bold" pitchFamily="50" charset="0"/>
                  </a:rPr>
                  <a:t>If you complete stages 1 and 2 only, you are unlikely to meet your aspirational grade</a:t>
                </a:r>
                <a:endParaRPr lang="en-GB" sz="1050">
                  <a:solidFill>
                    <a:schemeClr val="bg1"/>
                  </a:solidFill>
                  <a:latin typeface="Gotham Bold" pitchFamily="50" charset="0"/>
                  <a:cs typeface="Gotham Bold" pitchFamily="50" charset="0"/>
                </a:endParaRPr>
              </a:p>
            </p:txBody>
          </p:sp>
          <p:sp>
            <p:nvSpPr>
              <p:cNvPr id="106" name="Star: 5 Points 105">
                <a:extLst>
                  <a:ext uri="{FF2B5EF4-FFF2-40B4-BE49-F238E27FC236}">
                    <a16:creationId xmlns:a16="http://schemas.microsoft.com/office/drawing/2014/main" id="{53D27FE4-F14E-DB91-9C9E-3A916A927312}"/>
                  </a:ext>
                </a:extLst>
              </p:cNvPr>
              <p:cNvSpPr/>
              <p:nvPr/>
            </p:nvSpPr>
            <p:spPr>
              <a:xfrm>
                <a:off x="3177009" y="6140590"/>
                <a:ext cx="468903" cy="468903"/>
              </a:xfrm>
              <a:prstGeom prst="star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rgbClr val="D70073"/>
                    </a:solidFill>
                    <a:latin typeface="Gotham Bold" pitchFamily="50" charset="0"/>
                    <a:cs typeface="Gotham Bold" pitchFamily="50" charset="0"/>
                  </a:rPr>
                  <a:t>2</a:t>
                </a:r>
              </a:p>
            </p:txBody>
          </p:sp>
        </p:grpSp>
        <p:grpSp>
          <p:nvGrpSpPr>
            <p:cNvPr id="3" name="Group 2">
              <a:extLst>
                <a:ext uri="{FF2B5EF4-FFF2-40B4-BE49-F238E27FC236}">
                  <a16:creationId xmlns:a16="http://schemas.microsoft.com/office/drawing/2014/main" id="{005140FF-FB85-B463-93C9-6AA10BE3D699}"/>
                </a:ext>
              </a:extLst>
            </p:cNvPr>
            <p:cNvGrpSpPr/>
            <p:nvPr/>
          </p:nvGrpSpPr>
          <p:grpSpPr>
            <a:xfrm>
              <a:off x="6026208" y="5997181"/>
              <a:ext cx="2628421" cy="508844"/>
              <a:chOff x="6046277" y="6097323"/>
              <a:chExt cx="2628421" cy="508844"/>
            </a:xfrm>
            <a:solidFill>
              <a:srgbClr val="EC6608"/>
            </a:solidFill>
          </p:grpSpPr>
          <p:sp>
            <p:nvSpPr>
              <p:cNvPr id="97" name="Rectangle: Rounded Corners 96">
                <a:extLst>
                  <a:ext uri="{FF2B5EF4-FFF2-40B4-BE49-F238E27FC236}">
                    <a16:creationId xmlns:a16="http://schemas.microsoft.com/office/drawing/2014/main" id="{4D86AC52-4853-CC60-83F7-1157A708E854}"/>
                  </a:ext>
                </a:extLst>
              </p:cNvPr>
              <p:cNvSpPr/>
              <p:nvPr/>
            </p:nvSpPr>
            <p:spPr>
              <a:xfrm>
                <a:off x="6046277" y="6097323"/>
                <a:ext cx="2558642" cy="508844"/>
              </a:xfrm>
              <a:prstGeom prst="roundRect">
                <a:avLst/>
              </a:prstGeom>
              <a:grpFill/>
              <a:ln w="28575">
                <a:solidFill>
                  <a:srgbClr val="EC66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TextBox 101">
                <a:extLst>
                  <a:ext uri="{FF2B5EF4-FFF2-40B4-BE49-F238E27FC236}">
                    <a16:creationId xmlns:a16="http://schemas.microsoft.com/office/drawing/2014/main" id="{A7B3CFB2-1FC0-0626-564C-D9D511A16758}"/>
                  </a:ext>
                </a:extLst>
              </p:cNvPr>
              <p:cNvSpPr txBox="1"/>
              <p:nvPr/>
            </p:nvSpPr>
            <p:spPr>
              <a:xfrm>
                <a:off x="6584331" y="6120912"/>
                <a:ext cx="2090367" cy="461665"/>
              </a:xfrm>
              <a:prstGeom prst="rect">
                <a:avLst/>
              </a:prstGeom>
              <a:noFill/>
              <a:ln>
                <a:noFill/>
              </a:ln>
            </p:spPr>
            <p:txBody>
              <a:bodyPr wrap="square" rtlCol="0">
                <a:spAutoFit/>
              </a:bodyPr>
              <a:lstStyle/>
              <a:p>
                <a:r>
                  <a:rPr lang="en-GB" sz="800">
                    <a:solidFill>
                      <a:schemeClr val="bg1"/>
                    </a:solidFill>
                    <a:latin typeface="Gotham Bold" pitchFamily="50" charset="0"/>
                    <a:cs typeface="Gotham Bold" pitchFamily="50" charset="0"/>
                  </a:rPr>
                  <a:t>If you complete stages 1-3, you are more likely to be moving towards your aspirational grade</a:t>
                </a:r>
                <a:endParaRPr lang="en-GB" sz="1050">
                  <a:solidFill>
                    <a:schemeClr val="bg1"/>
                  </a:solidFill>
                  <a:latin typeface="Gotham Bold" pitchFamily="50" charset="0"/>
                  <a:cs typeface="Gotham Bold" pitchFamily="50" charset="0"/>
                </a:endParaRPr>
              </a:p>
            </p:txBody>
          </p:sp>
          <p:sp>
            <p:nvSpPr>
              <p:cNvPr id="107" name="Star: 5 Points 106">
                <a:extLst>
                  <a:ext uri="{FF2B5EF4-FFF2-40B4-BE49-F238E27FC236}">
                    <a16:creationId xmlns:a16="http://schemas.microsoft.com/office/drawing/2014/main" id="{773241BE-067F-0330-A16A-EC1B4B74FBC5}"/>
                  </a:ext>
                </a:extLst>
              </p:cNvPr>
              <p:cNvSpPr/>
              <p:nvPr/>
            </p:nvSpPr>
            <p:spPr>
              <a:xfrm>
                <a:off x="6115073" y="6116588"/>
                <a:ext cx="468903" cy="468903"/>
              </a:xfrm>
              <a:prstGeom prst="star5">
                <a:avLst/>
              </a:prstGeom>
              <a:solidFill>
                <a:schemeClr val="bg1"/>
              </a:solidFill>
              <a:ln>
                <a:solidFill>
                  <a:srgbClr val="EC66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rgbClr val="EC6608"/>
                    </a:solidFill>
                    <a:latin typeface="Gotham Bold" pitchFamily="50" charset="0"/>
                    <a:cs typeface="Gotham Bold" pitchFamily="50" charset="0"/>
                  </a:rPr>
                  <a:t>3</a:t>
                </a:r>
              </a:p>
            </p:txBody>
          </p:sp>
        </p:grpSp>
        <p:grpSp>
          <p:nvGrpSpPr>
            <p:cNvPr id="4" name="Group 3">
              <a:extLst>
                <a:ext uri="{FF2B5EF4-FFF2-40B4-BE49-F238E27FC236}">
                  <a16:creationId xmlns:a16="http://schemas.microsoft.com/office/drawing/2014/main" id="{F37336DC-BF2F-D004-DBF6-6BC166653D78}"/>
                </a:ext>
              </a:extLst>
            </p:cNvPr>
            <p:cNvGrpSpPr/>
            <p:nvPr/>
          </p:nvGrpSpPr>
          <p:grpSpPr>
            <a:xfrm>
              <a:off x="8820167" y="6027639"/>
              <a:ext cx="2664002" cy="508844"/>
              <a:chOff x="8907113" y="6101325"/>
              <a:chExt cx="2558642" cy="508844"/>
            </a:xfrm>
            <a:solidFill>
              <a:srgbClr val="C7CB00"/>
            </a:solidFill>
          </p:grpSpPr>
          <p:sp>
            <p:nvSpPr>
              <p:cNvPr id="100" name="Rectangle: Rounded Corners 99">
                <a:extLst>
                  <a:ext uri="{FF2B5EF4-FFF2-40B4-BE49-F238E27FC236}">
                    <a16:creationId xmlns:a16="http://schemas.microsoft.com/office/drawing/2014/main" id="{9F1B3C35-86E7-6527-D4E8-F130EA462D9B}"/>
                  </a:ext>
                </a:extLst>
              </p:cNvPr>
              <p:cNvSpPr/>
              <p:nvPr/>
            </p:nvSpPr>
            <p:spPr>
              <a:xfrm>
                <a:off x="8907113" y="6101325"/>
                <a:ext cx="2558642" cy="508844"/>
              </a:xfrm>
              <a:prstGeom prst="roundRect">
                <a:avLst/>
              </a:prstGeom>
              <a:grpFill/>
              <a:ln w="28575">
                <a:solidFill>
                  <a:srgbClr val="C7C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TextBox 100">
                <a:extLst>
                  <a:ext uri="{FF2B5EF4-FFF2-40B4-BE49-F238E27FC236}">
                    <a16:creationId xmlns:a16="http://schemas.microsoft.com/office/drawing/2014/main" id="{3567CE76-8497-532B-FA06-653869E095D6}"/>
                  </a:ext>
                </a:extLst>
              </p:cNvPr>
              <p:cNvSpPr txBox="1"/>
              <p:nvPr/>
            </p:nvSpPr>
            <p:spPr>
              <a:xfrm>
                <a:off x="9425567" y="6131911"/>
                <a:ext cx="2007694" cy="461665"/>
              </a:xfrm>
              <a:prstGeom prst="rect">
                <a:avLst/>
              </a:prstGeom>
              <a:grpFill/>
              <a:ln>
                <a:solidFill>
                  <a:srgbClr val="C7CB00"/>
                </a:solidFill>
              </a:ln>
            </p:spPr>
            <p:txBody>
              <a:bodyPr wrap="square" rtlCol="0">
                <a:spAutoFit/>
              </a:bodyPr>
              <a:lstStyle/>
              <a:p>
                <a:r>
                  <a:rPr lang="en-GB" sz="800">
                    <a:solidFill>
                      <a:schemeClr val="bg1"/>
                    </a:solidFill>
                    <a:latin typeface="Gotham Bold" pitchFamily="50" charset="0"/>
                    <a:cs typeface="Gotham Bold" pitchFamily="50" charset="0"/>
                  </a:rPr>
                  <a:t>If you complete stages 1-4, you are giving yourself the best chance of meeting your aspirational grade</a:t>
                </a:r>
                <a:endParaRPr lang="en-GB" sz="1050">
                  <a:solidFill>
                    <a:schemeClr val="bg1"/>
                  </a:solidFill>
                  <a:latin typeface="Gotham Bold" pitchFamily="50" charset="0"/>
                  <a:cs typeface="Gotham Bold" pitchFamily="50" charset="0"/>
                </a:endParaRPr>
              </a:p>
            </p:txBody>
          </p:sp>
          <p:sp>
            <p:nvSpPr>
              <p:cNvPr id="108" name="Star: 5 Points 107">
                <a:extLst>
                  <a:ext uri="{FF2B5EF4-FFF2-40B4-BE49-F238E27FC236}">
                    <a16:creationId xmlns:a16="http://schemas.microsoft.com/office/drawing/2014/main" id="{B6FFFA58-E272-6508-BD8D-D345AE7E5AC5}"/>
                  </a:ext>
                </a:extLst>
              </p:cNvPr>
              <p:cNvSpPr/>
              <p:nvPr/>
            </p:nvSpPr>
            <p:spPr>
              <a:xfrm>
                <a:off x="8939750" y="6111185"/>
                <a:ext cx="468903" cy="468903"/>
              </a:xfrm>
              <a:prstGeom prst="star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rgbClr val="C7CB00"/>
                    </a:solidFill>
                    <a:latin typeface="Gotham Bold" pitchFamily="50" charset="0"/>
                    <a:cs typeface="Gotham Bold" pitchFamily="50" charset="0"/>
                  </a:rPr>
                  <a:t>4</a:t>
                </a:r>
              </a:p>
            </p:txBody>
          </p:sp>
        </p:grpSp>
        <p:sp>
          <p:nvSpPr>
            <p:cNvPr id="32" name="TextBox 31">
              <a:extLst>
                <a:ext uri="{FF2B5EF4-FFF2-40B4-BE49-F238E27FC236}">
                  <a16:creationId xmlns:a16="http://schemas.microsoft.com/office/drawing/2014/main" id="{5F17B42C-D5D3-F879-94B0-B0893EB9C04E}"/>
                </a:ext>
              </a:extLst>
            </p:cNvPr>
            <p:cNvSpPr txBox="1"/>
            <p:nvPr/>
          </p:nvSpPr>
          <p:spPr>
            <a:xfrm>
              <a:off x="8570436" y="5247347"/>
              <a:ext cx="3173835" cy="707886"/>
            </a:xfrm>
            <a:prstGeom prst="rect">
              <a:avLst/>
            </a:prstGeom>
            <a:noFill/>
          </p:spPr>
          <p:txBody>
            <a:bodyPr wrap="square" rtlCol="0">
              <a:spAutoFit/>
            </a:bodyPr>
            <a:lstStyle/>
            <a:p>
              <a:pPr algn="r"/>
              <a:r>
                <a:rPr lang="en-GB" sz="1600">
                  <a:solidFill>
                    <a:schemeClr val="bg1"/>
                  </a:solidFill>
                  <a:latin typeface="Gotham Bold" pitchFamily="50" charset="0"/>
                  <a:cs typeface="Gotham Bold" pitchFamily="50" charset="0"/>
                </a:rPr>
                <a:t>Engagement with Learning…</a:t>
              </a:r>
            </a:p>
            <a:p>
              <a:pPr algn="r"/>
              <a:r>
                <a:rPr lang="en-GB" sz="1200">
                  <a:solidFill>
                    <a:schemeClr val="bg1"/>
                  </a:solidFill>
                  <a:latin typeface="Gotham Bold" pitchFamily="50" charset="0"/>
                  <a:cs typeface="Gotham Bold" pitchFamily="50" charset="0"/>
                </a:rPr>
                <a:t>Boost your number to have the best chance to boost your grade</a:t>
              </a:r>
            </a:p>
          </p:txBody>
        </p:sp>
        <p:sp>
          <p:nvSpPr>
            <p:cNvPr id="6" name="Arrow: Right 5">
              <a:extLst>
                <a:ext uri="{FF2B5EF4-FFF2-40B4-BE49-F238E27FC236}">
                  <a16:creationId xmlns:a16="http://schemas.microsoft.com/office/drawing/2014/main" id="{799BBED5-309D-779A-9762-41D76B5C46DF}"/>
                </a:ext>
              </a:extLst>
            </p:cNvPr>
            <p:cNvSpPr/>
            <p:nvPr/>
          </p:nvSpPr>
          <p:spPr>
            <a:xfrm>
              <a:off x="2774174" y="6156420"/>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Right 8">
              <a:extLst>
                <a:ext uri="{FF2B5EF4-FFF2-40B4-BE49-F238E27FC236}">
                  <a16:creationId xmlns:a16="http://schemas.microsoft.com/office/drawing/2014/main" id="{E5206022-FFD2-1C7A-B8A2-70FD37D3D137}"/>
                </a:ext>
              </a:extLst>
            </p:cNvPr>
            <p:cNvSpPr/>
            <p:nvPr/>
          </p:nvSpPr>
          <p:spPr>
            <a:xfrm>
              <a:off x="5630149" y="6271648"/>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6A15C7F6-C02C-BA91-7E00-98A3C19F3673}"/>
                </a:ext>
              </a:extLst>
            </p:cNvPr>
            <p:cNvSpPr/>
            <p:nvPr/>
          </p:nvSpPr>
          <p:spPr>
            <a:xfrm>
              <a:off x="8411953" y="6250897"/>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3" name="TextBox 32">
            <a:extLst>
              <a:ext uri="{FF2B5EF4-FFF2-40B4-BE49-F238E27FC236}">
                <a16:creationId xmlns:a16="http://schemas.microsoft.com/office/drawing/2014/main" id="{5BF592AE-7913-842C-0931-728269D5F5B7}"/>
              </a:ext>
            </a:extLst>
          </p:cNvPr>
          <p:cNvSpPr txBox="1"/>
          <p:nvPr/>
        </p:nvSpPr>
        <p:spPr>
          <a:xfrm>
            <a:off x="662251" y="3930291"/>
            <a:ext cx="2328778" cy="1200329"/>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Use resources such as the class PowerPoints, OCR Chemistry text book or YouTube videos, to familiarise yourself with the concepts you have highlighted. If there are still areas you are unsure about, write these down and ask your peers/teacher to explain these again. Update your condensed notes using this new information/understanding.</a:t>
            </a:r>
          </a:p>
        </p:txBody>
      </p:sp>
      <p:sp>
        <p:nvSpPr>
          <p:cNvPr id="34" name="TextBox 33">
            <a:extLst>
              <a:ext uri="{FF2B5EF4-FFF2-40B4-BE49-F238E27FC236}">
                <a16:creationId xmlns:a16="http://schemas.microsoft.com/office/drawing/2014/main" id="{7189D267-C07A-1B81-77AE-D762ADD194CD}"/>
              </a:ext>
            </a:extLst>
          </p:cNvPr>
          <p:cNvSpPr txBox="1"/>
          <p:nvPr/>
        </p:nvSpPr>
        <p:spPr>
          <a:xfrm>
            <a:off x="682478" y="2050759"/>
            <a:ext cx="2193371" cy="46166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Condense your class notes into a 1 page summary, with ALL the most useful information after each lesson.</a:t>
            </a:r>
            <a:endParaRPr lang="en-GB" sz="1050" dirty="0">
              <a:solidFill>
                <a:srgbClr val="A81F27"/>
              </a:solidFill>
              <a:latin typeface="Gotham Bold" pitchFamily="50" charset="0"/>
              <a:cs typeface="Gotham Bold" pitchFamily="50" charset="0"/>
            </a:endParaRPr>
          </a:p>
        </p:txBody>
      </p:sp>
      <p:sp>
        <p:nvSpPr>
          <p:cNvPr id="35" name="TextBox 34">
            <a:extLst>
              <a:ext uri="{FF2B5EF4-FFF2-40B4-BE49-F238E27FC236}">
                <a16:creationId xmlns:a16="http://schemas.microsoft.com/office/drawing/2014/main" id="{38CFB71C-3C20-9309-47A6-EC8ED4480316}"/>
              </a:ext>
            </a:extLst>
          </p:cNvPr>
          <p:cNvSpPr txBox="1"/>
          <p:nvPr/>
        </p:nvSpPr>
        <p:spPr>
          <a:xfrm>
            <a:off x="3536208" y="2718217"/>
            <a:ext cx="2214077" cy="707886"/>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Develop revision materials for retrieval practice (e.g. mind maps, flashcards, short answer questions). Use the specification points booklet, class notes &amp; glossary to help you do this.</a:t>
            </a:r>
          </a:p>
        </p:txBody>
      </p:sp>
      <p:sp>
        <p:nvSpPr>
          <p:cNvPr id="36" name="TextBox 35">
            <a:extLst>
              <a:ext uri="{FF2B5EF4-FFF2-40B4-BE49-F238E27FC236}">
                <a16:creationId xmlns:a16="http://schemas.microsoft.com/office/drawing/2014/main" id="{E5797563-115A-6676-F794-2CADEEE2E099}"/>
              </a:ext>
            </a:extLst>
          </p:cNvPr>
          <p:cNvSpPr txBox="1"/>
          <p:nvPr/>
        </p:nvSpPr>
        <p:spPr>
          <a:xfrm>
            <a:off x="672975" y="5265827"/>
            <a:ext cx="2346738" cy="707886"/>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Make a concept map which links the specification points/class notes of your  current learning to previous learning. Try and explain these links you have identified.</a:t>
            </a:r>
          </a:p>
        </p:txBody>
      </p:sp>
      <p:sp>
        <p:nvSpPr>
          <p:cNvPr id="37" name="TextBox 36">
            <a:extLst>
              <a:ext uri="{FF2B5EF4-FFF2-40B4-BE49-F238E27FC236}">
                <a16:creationId xmlns:a16="http://schemas.microsoft.com/office/drawing/2014/main" id="{EB089088-4337-9101-E2AA-2B253EF07DF0}"/>
              </a:ext>
            </a:extLst>
          </p:cNvPr>
          <p:cNvSpPr txBox="1"/>
          <p:nvPr/>
        </p:nvSpPr>
        <p:spPr>
          <a:xfrm>
            <a:off x="3535865" y="2087326"/>
            <a:ext cx="2193371" cy="46166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Create a glossary with key definitions, phrases, diagrams and equations for each unit. </a:t>
            </a:r>
          </a:p>
        </p:txBody>
      </p:sp>
      <p:sp>
        <p:nvSpPr>
          <p:cNvPr id="30" name="TextBox 29">
            <a:extLst>
              <a:ext uri="{FF2B5EF4-FFF2-40B4-BE49-F238E27FC236}">
                <a16:creationId xmlns:a16="http://schemas.microsoft.com/office/drawing/2014/main" id="{6C0B8FB2-6384-CA31-824C-08637F2547BC}"/>
              </a:ext>
            </a:extLst>
          </p:cNvPr>
          <p:cNvSpPr txBox="1"/>
          <p:nvPr/>
        </p:nvSpPr>
        <p:spPr>
          <a:xfrm>
            <a:off x="704048" y="3168109"/>
            <a:ext cx="2272008" cy="58477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At the end of each topic/unit, read through your specification points booklet and highlight any points you don’t understand.  </a:t>
            </a:r>
            <a:endParaRPr lang="en-GB" sz="800" dirty="0"/>
          </a:p>
        </p:txBody>
      </p:sp>
      <p:sp>
        <p:nvSpPr>
          <p:cNvPr id="54" name="TextBox 53">
            <a:extLst>
              <a:ext uri="{FF2B5EF4-FFF2-40B4-BE49-F238E27FC236}">
                <a16:creationId xmlns:a16="http://schemas.microsoft.com/office/drawing/2014/main" id="{AC068AD7-22A6-9258-D2DF-EC73B00BD687}"/>
              </a:ext>
            </a:extLst>
          </p:cNvPr>
          <p:cNvSpPr txBox="1"/>
          <p:nvPr/>
        </p:nvSpPr>
        <p:spPr>
          <a:xfrm>
            <a:off x="3521360" y="3610559"/>
            <a:ext cx="2441535" cy="707886"/>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Use your YAG to pick topics to revise, by utilising retrieval exercises (e.g. mind dumps, self quizzing, using flashcards or asking a parent or friend to quiz on your notes).</a:t>
            </a:r>
          </a:p>
        </p:txBody>
      </p:sp>
      <p:sp>
        <p:nvSpPr>
          <p:cNvPr id="56" name="TextBox 55">
            <a:extLst>
              <a:ext uri="{FF2B5EF4-FFF2-40B4-BE49-F238E27FC236}">
                <a16:creationId xmlns:a16="http://schemas.microsoft.com/office/drawing/2014/main" id="{E2FF20CA-D55C-C07D-EF80-C08D16A053F5}"/>
              </a:ext>
            </a:extLst>
          </p:cNvPr>
          <p:cNvSpPr txBox="1"/>
          <p:nvPr/>
        </p:nvSpPr>
        <p:spPr>
          <a:xfrm>
            <a:off x="3497785" y="5171291"/>
            <a:ext cx="2378908" cy="707886"/>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Make a list of areas you are consistently getting wrong or do not remember and  focus your retrieval practice on these concepts. Revisit concepts you are good at less often.</a:t>
            </a:r>
          </a:p>
        </p:txBody>
      </p:sp>
      <p:sp>
        <p:nvSpPr>
          <p:cNvPr id="57" name="TextBox 56">
            <a:extLst>
              <a:ext uri="{FF2B5EF4-FFF2-40B4-BE49-F238E27FC236}">
                <a16:creationId xmlns:a16="http://schemas.microsoft.com/office/drawing/2014/main" id="{57C3C4BC-EC73-6CCE-3B9B-2F189BEFA0CE}"/>
              </a:ext>
            </a:extLst>
          </p:cNvPr>
          <p:cNvSpPr txBox="1"/>
          <p:nvPr/>
        </p:nvSpPr>
        <p:spPr>
          <a:xfrm>
            <a:off x="6321424" y="2061145"/>
            <a:ext cx="2193371" cy="58477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Print out exam questions and mark schemes for the unit/topic you have just covered and get 3 different coloured pens. </a:t>
            </a:r>
          </a:p>
        </p:txBody>
      </p:sp>
      <p:sp>
        <p:nvSpPr>
          <p:cNvPr id="58" name="TextBox 57">
            <a:extLst>
              <a:ext uri="{FF2B5EF4-FFF2-40B4-BE49-F238E27FC236}">
                <a16:creationId xmlns:a16="http://schemas.microsoft.com/office/drawing/2014/main" id="{1E264E43-B34C-D1F1-8CC8-C685B1301BA9}"/>
              </a:ext>
            </a:extLst>
          </p:cNvPr>
          <p:cNvSpPr txBox="1"/>
          <p:nvPr/>
        </p:nvSpPr>
        <p:spPr>
          <a:xfrm>
            <a:off x="6328384" y="2870043"/>
            <a:ext cx="2193371" cy="46166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1.Under exam conditions, attempt the questions. (No help from notes, books, revision guides etc.)</a:t>
            </a:r>
          </a:p>
        </p:txBody>
      </p:sp>
      <p:sp>
        <p:nvSpPr>
          <p:cNvPr id="59" name="TextBox 58">
            <a:extLst>
              <a:ext uri="{FF2B5EF4-FFF2-40B4-BE49-F238E27FC236}">
                <a16:creationId xmlns:a16="http://schemas.microsoft.com/office/drawing/2014/main" id="{09A123F8-EC68-F425-0F10-94EC884CD848}"/>
              </a:ext>
            </a:extLst>
          </p:cNvPr>
          <p:cNvSpPr txBox="1"/>
          <p:nvPr/>
        </p:nvSpPr>
        <p:spPr>
          <a:xfrm>
            <a:off x="6328383" y="3593791"/>
            <a:ext cx="2193371" cy="58477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2.Change the colour of your pen and use resources such as your revision notes and OCR Chemistry text book, to fill in the gaps or correct errors.</a:t>
            </a:r>
          </a:p>
        </p:txBody>
      </p:sp>
      <p:sp>
        <p:nvSpPr>
          <p:cNvPr id="60" name="Rectangle: Rounded Corners 59">
            <a:extLst>
              <a:ext uri="{FF2B5EF4-FFF2-40B4-BE49-F238E27FC236}">
                <a16:creationId xmlns:a16="http://schemas.microsoft.com/office/drawing/2014/main" id="{85A7793F-7BD5-1DF4-75F9-1DCC60149D81}"/>
              </a:ext>
            </a:extLst>
          </p:cNvPr>
          <p:cNvSpPr/>
          <p:nvPr/>
        </p:nvSpPr>
        <p:spPr>
          <a:xfrm>
            <a:off x="6311076" y="4386664"/>
            <a:ext cx="2281106" cy="517041"/>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a:extLst>
              <a:ext uri="{FF2B5EF4-FFF2-40B4-BE49-F238E27FC236}">
                <a16:creationId xmlns:a16="http://schemas.microsoft.com/office/drawing/2014/main" id="{F4A3E4E3-3DBA-80BA-CE1C-9C492FB81453}"/>
              </a:ext>
            </a:extLst>
          </p:cNvPr>
          <p:cNvSpPr txBox="1"/>
          <p:nvPr/>
        </p:nvSpPr>
        <p:spPr>
          <a:xfrm>
            <a:off x="6326569" y="4420469"/>
            <a:ext cx="2193371" cy="46166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3. Using your mark scheme, correct and add missing information using another colour.</a:t>
            </a:r>
          </a:p>
        </p:txBody>
      </p:sp>
      <p:sp>
        <p:nvSpPr>
          <p:cNvPr id="62" name="TextBox 61">
            <a:extLst>
              <a:ext uri="{FF2B5EF4-FFF2-40B4-BE49-F238E27FC236}">
                <a16:creationId xmlns:a16="http://schemas.microsoft.com/office/drawing/2014/main" id="{665D1105-CB84-3637-A57B-D25CF7194DEC}"/>
              </a:ext>
            </a:extLst>
          </p:cNvPr>
          <p:cNvSpPr txBox="1"/>
          <p:nvPr/>
        </p:nvSpPr>
        <p:spPr>
          <a:xfrm>
            <a:off x="9123949" y="2063064"/>
            <a:ext cx="2237237" cy="707886"/>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Reflect on your learning, by looking  through your exam questions, your  most recent assessments and feedback. What is going well and what could you improve on?</a:t>
            </a:r>
          </a:p>
        </p:txBody>
      </p:sp>
      <p:sp>
        <p:nvSpPr>
          <p:cNvPr id="63" name="TextBox 62">
            <a:extLst>
              <a:ext uri="{FF2B5EF4-FFF2-40B4-BE49-F238E27FC236}">
                <a16:creationId xmlns:a16="http://schemas.microsoft.com/office/drawing/2014/main" id="{5C58EC3B-8B6D-3E50-2C6C-4B2DE1E34E2A}"/>
              </a:ext>
            </a:extLst>
          </p:cNvPr>
          <p:cNvSpPr txBox="1"/>
          <p:nvPr/>
        </p:nvSpPr>
        <p:spPr>
          <a:xfrm>
            <a:off x="9138927" y="2912204"/>
            <a:ext cx="2237594" cy="954107"/>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Make a note of areas you are still getting wrong and try and identify the problem. Are you struggling to remember the information? Are there concepts you still don’t understand? Do you struggle to interpret the exam questions?  </a:t>
            </a:r>
          </a:p>
        </p:txBody>
      </p:sp>
      <p:sp>
        <p:nvSpPr>
          <p:cNvPr id="65" name="TextBox 64">
            <a:extLst>
              <a:ext uri="{FF2B5EF4-FFF2-40B4-BE49-F238E27FC236}">
                <a16:creationId xmlns:a16="http://schemas.microsoft.com/office/drawing/2014/main" id="{D0AFCAC7-5FCA-20DF-C0AC-89C5773B4A25}"/>
              </a:ext>
            </a:extLst>
          </p:cNvPr>
          <p:cNvSpPr txBox="1"/>
          <p:nvPr/>
        </p:nvSpPr>
        <p:spPr>
          <a:xfrm>
            <a:off x="9127755" y="4026056"/>
            <a:ext cx="2193371" cy="830997"/>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Log the independent work you have done over 30 days. Speak to your peers/teacher and review which activities you may need to do more of, based on the areas you have  identified that need improving.</a:t>
            </a:r>
          </a:p>
        </p:txBody>
      </p:sp>
      <p:cxnSp>
        <p:nvCxnSpPr>
          <p:cNvPr id="67" name="Straight Arrow Connector 66">
            <a:extLst>
              <a:ext uri="{FF2B5EF4-FFF2-40B4-BE49-F238E27FC236}">
                <a16:creationId xmlns:a16="http://schemas.microsoft.com/office/drawing/2014/main" id="{4751F681-23B2-8D6D-7B7D-18BD1BDEA324}"/>
              </a:ext>
            </a:extLst>
          </p:cNvPr>
          <p:cNvCxnSpPr>
            <a:cxnSpLocks/>
          </p:cNvCxnSpPr>
          <p:nvPr/>
        </p:nvCxnSpPr>
        <p:spPr>
          <a:xfrm>
            <a:off x="7423254" y="4197053"/>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6B932039-E4DB-A185-DC6A-536725F7EEE9}"/>
              </a:ext>
            </a:extLst>
          </p:cNvPr>
          <p:cNvSpPr txBox="1"/>
          <p:nvPr/>
        </p:nvSpPr>
        <p:spPr>
          <a:xfrm>
            <a:off x="704594" y="2661792"/>
            <a:ext cx="2193371" cy="338554"/>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Do some pre-lesson reading before your next lesson. </a:t>
            </a:r>
            <a:endParaRPr lang="en-GB" sz="1050" dirty="0">
              <a:solidFill>
                <a:srgbClr val="A81F27"/>
              </a:solidFill>
              <a:latin typeface="Gotham Bold" pitchFamily="50" charset="0"/>
              <a:cs typeface="Gotham Bold" pitchFamily="50" charset="0"/>
            </a:endParaRPr>
          </a:p>
        </p:txBody>
      </p:sp>
      <p:sp>
        <p:nvSpPr>
          <p:cNvPr id="80" name="TextBox 79">
            <a:extLst>
              <a:ext uri="{FF2B5EF4-FFF2-40B4-BE49-F238E27FC236}">
                <a16:creationId xmlns:a16="http://schemas.microsoft.com/office/drawing/2014/main" id="{84C02011-F6EA-39ED-84B5-57EB7FC4501B}"/>
              </a:ext>
            </a:extLst>
          </p:cNvPr>
          <p:cNvSpPr txBox="1"/>
          <p:nvPr/>
        </p:nvSpPr>
        <p:spPr>
          <a:xfrm>
            <a:off x="3507101" y="4462845"/>
            <a:ext cx="2378908" cy="58477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After your mind dump use resources such as your OCR Chemistry text book, to add missed information or correct any errors in a different colour.</a:t>
            </a:r>
          </a:p>
        </p:txBody>
      </p:sp>
      <p:sp>
        <p:nvSpPr>
          <p:cNvPr id="81" name="Rectangle: Rounded Corners 80">
            <a:extLst>
              <a:ext uri="{FF2B5EF4-FFF2-40B4-BE49-F238E27FC236}">
                <a16:creationId xmlns:a16="http://schemas.microsoft.com/office/drawing/2014/main" id="{FE57BFA7-E779-4F9D-0BB6-39CD962E7381}"/>
              </a:ext>
            </a:extLst>
          </p:cNvPr>
          <p:cNvSpPr/>
          <p:nvPr/>
        </p:nvSpPr>
        <p:spPr>
          <a:xfrm>
            <a:off x="3529454" y="4460539"/>
            <a:ext cx="2281106" cy="582199"/>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4" name="Straight Arrow Connector 93">
            <a:extLst>
              <a:ext uri="{FF2B5EF4-FFF2-40B4-BE49-F238E27FC236}">
                <a16:creationId xmlns:a16="http://schemas.microsoft.com/office/drawing/2014/main" id="{622D4EC3-AAF9-86DA-4147-D191403929FA}"/>
              </a:ext>
            </a:extLst>
          </p:cNvPr>
          <p:cNvCxnSpPr>
            <a:cxnSpLocks/>
          </p:cNvCxnSpPr>
          <p:nvPr/>
        </p:nvCxnSpPr>
        <p:spPr>
          <a:xfrm>
            <a:off x="4631602" y="3487080"/>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6915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2644</TotalTime>
  <Words>628</Words>
  <Application>Microsoft Office PowerPoint</Application>
  <PresentationFormat>Widescreen</PresentationFormat>
  <Paragraphs>39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Gotham Bold</vt:lpstr>
      <vt:lpstr>Office Theme</vt:lpstr>
      <vt:lpstr>PowerPoint Presentation</vt:lpstr>
    </vt:vector>
  </TitlesOfParts>
  <Company>Better Futures MAT, King Edward VI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Pursall</dc:creator>
  <cp:lastModifiedBy>Michael Hill</cp:lastModifiedBy>
  <cp:revision>31</cp:revision>
  <dcterms:created xsi:type="dcterms:W3CDTF">2023-03-01T08:48:30Z</dcterms:created>
  <dcterms:modified xsi:type="dcterms:W3CDTF">2023-05-10T12:28:04Z</dcterms:modified>
</cp:coreProperties>
</file>