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BFBF"/>
    <a:srgbClr val="537F82"/>
    <a:srgbClr val="C7CB00"/>
    <a:srgbClr val="EC6608"/>
    <a:srgbClr val="A31C71"/>
    <a:srgbClr val="D70073"/>
    <a:srgbClr val="A81F2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8F543-5106-48D5-8DD7-C1BF670BB573}" v="7" dt="2023-04-18T08:11:52.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76" d="100"/>
          <a:sy n="76" d="100"/>
        </p:scale>
        <p:origin x="56"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16D8-886F-690A-E38A-034D7795347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AC4F658-5698-144A-3F36-9589B0BCD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BFCE49D-6FCF-EC19-3C14-070D7514BD4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CC2782BE-63EE-B08C-1A95-1D92467D2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055CD4-38D4-6C3C-F683-60D3DE643EC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53539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5B06-4D51-38F3-97AE-E758731B155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BE909A9-5646-2AF1-F601-B6E7092891C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6E7EA40-7FC2-9106-6151-3F718800EF8D}"/>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771D8DFC-4027-F3A5-16BE-1AC0642051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E69EDA-CFBF-CE52-5E0B-851E58017AF8}"/>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08411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BDF61D-3775-F764-B054-D8DD82319EF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A00A9A3-35FD-E48E-1D49-2C21E38EED8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BD9DA8-B203-2735-3A49-5161CFC3FCF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4F69ED1B-21A2-4036-14A3-10591AAEE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58F8F4-E917-E740-6C05-E52CCF4CE2E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91550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B49A7-FB4B-5F84-412B-74D832B4D6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384E74F-A96D-D124-6AB0-360B68CFF9B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A1CEACA-005C-12F7-C433-F86CF396568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FF40F85A-1371-8F7E-0448-2C1AB43F2F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74D626-0085-627C-C55D-47124F7BE79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222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9A7E7-ECAA-E614-6A48-4E601FB8C76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176C556-196E-92BB-25B3-196D044496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71F0FF-05F5-A2B0-CC68-2B342B53ADD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46A41BEE-DA44-E406-E211-D99F400E14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B73941-7938-AB46-7CF3-D2C44E258B57}"/>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43960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8693-3FC0-5253-F048-3724FA4D082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2C1576F-2C04-205B-6869-C36C6383796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BEE1139-E9DE-5F8C-D254-CC65F6DE73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BC85718-8F27-4622-AC07-E00DC13880FC}"/>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77CACFF5-AB95-99B3-4705-457EA4E88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2028E3-FDB6-0BE7-9BD4-3828F7F793F9}"/>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25248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9E29-5BF2-2780-0ADD-4A01D6261AA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8E61C33-B9AE-EC62-1683-E4FA7AA878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12C91FB-A216-6F33-559B-E7155D6B09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47673E-7C85-7EE4-484E-883311851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4E3427-2F34-8D05-03D2-99B082DCB9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6DF0FC-2460-6D89-A6FA-156D1B6BE17E}"/>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8" name="Footer Placeholder 7">
            <a:extLst>
              <a:ext uri="{FF2B5EF4-FFF2-40B4-BE49-F238E27FC236}">
                <a16:creationId xmlns:a16="http://schemas.microsoft.com/office/drawing/2014/main" id="{767AB889-DD5E-A438-DFC3-4C8AF07213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2C23D6-668F-0B59-CC4D-D0FDD0A413E6}"/>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70891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66F67-AF2D-3ACE-9B7D-99F5E0CEB9E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7CD952CD-705E-D885-CC05-FE8A521EBEFF}"/>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4" name="Footer Placeholder 3">
            <a:extLst>
              <a:ext uri="{FF2B5EF4-FFF2-40B4-BE49-F238E27FC236}">
                <a16:creationId xmlns:a16="http://schemas.microsoft.com/office/drawing/2014/main" id="{3987DA89-5422-6697-0CD0-0D02DC8F0F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7FF748-F539-BAFF-8DD4-92477BFEAF4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201206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5BFF86-2768-2146-DFE5-58E7074B2ECF}"/>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3" name="Footer Placeholder 2">
            <a:extLst>
              <a:ext uri="{FF2B5EF4-FFF2-40B4-BE49-F238E27FC236}">
                <a16:creationId xmlns:a16="http://schemas.microsoft.com/office/drawing/2014/main" id="{0A627C53-9477-F665-F0B7-A94F127197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502960-87D1-1281-4B37-61757A8AC1D3}"/>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375725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87AB1-0DEE-3E24-EE07-F3E0F12D48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DA66116-C581-F988-3CCE-F60817506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507F280-F606-7AC4-4841-A67224F16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C29E05-88A2-2BD1-017E-CB13278D081A}"/>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CB947218-26E6-565F-AA7D-6573E20D35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60338-BD5B-8941-38AF-E4FF311BDB31}"/>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421366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1DB8-3A13-BBE7-106B-14B600510BB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695D982-819E-3E77-0F03-82A7F844A0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E38229-B759-5F66-9C6A-006EF1107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4DD56C-3640-9414-14B1-638817BC2760}"/>
              </a:ext>
            </a:extLst>
          </p:cNvPr>
          <p:cNvSpPr>
            <a:spLocks noGrp="1"/>
          </p:cNvSpPr>
          <p:nvPr>
            <p:ph type="dt" sz="half" idx="10"/>
          </p:nvPr>
        </p:nvSpPr>
        <p:spPr/>
        <p:txBody>
          <a:bodyPr/>
          <a:lstStyle/>
          <a:p>
            <a:fld id="{FCED879F-9770-4483-86A2-6E7783E321FF}" type="datetimeFigureOut">
              <a:rPr lang="en-GB" smtClean="0"/>
              <a:t>10/05/2023</a:t>
            </a:fld>
            <a:endParaRPr lang="en-GB"/>
          </a:p>
        </p:txBody>
      </p:sp>
      <p:sp>
        <p:nvSpPr>
          <p:cNvPr id="6" name="Footer Placeholder 5">
            <a:extLst>
              <a:ext uri="{FF2B5EF4-FFF2-40B4-BE49-F238E27FC236}">
                <a16:creationId xmlns:a16="http://schemas.microsoft.com/office/drawing/2014/main" id="{4E2D95B1-8800-175F-1BBD-016FEAED1F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19FD7F-BDFA-B48D-C1A3-62DCC82986A5}"/>
              </a:ext>
            </a:extLst>
          </p:cNvPr>
          <p:cNvSpPr>
            <a:spLocks noGrp="1"/>
          </p:cNvSpPr>
          <p:nvPr>
            <p:ph type="sldNum" sz="quarter" idx="12"/>
          </p:nvPr>
        </p:nvSpPr>
        <p:spPr/>
        <p:txBody>
          <a:bodyPr/>
          <a:lstStyle/>
          <a:p>
            <a:fld id="{2F7591C6-EFF7-42BB-A3AC-AEBDC097D7EA}" type="slidenum">
              <a:rPr lang="en-GB" smtClean="0"/>
              <a:t>‹#›</a:t>
            </a:fld>
            <a:endParaRPr lang="en-GB"/>
          </a:p>
        </p:txBody>
      </p:sp>
    </p:spTree>
    <p:extLst>
      <p:ext uri="{BB962C8B-B14F-4D97-AF65-F5344CB8AC3E}">
        <p14:creationId xmlns:p14="http://schemas.microsoft.com/office/powerpoint/2010/main" val="123277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2F355-B79C-F5D2-F5CC-7C15428E41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20BF5AB-F408-3BEB-78DC-8FEB37A6D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89E1D4-9FED-9CAA-E4A8-067F5CA12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D879F-9770-4483-86A2-6E7783E321FF}" type="datetimeFigureOut">
              <a:rPr lang="en-GB" smtClean="0"/>
              <a:t>10/05/2023</a:t>
            </a:fld>
            <a:endParaRPr lang="en-GB"/>
          </a:p>
        </p:txBody>
      </p:sp>
      <p:sp>
        <p:nvSpPr>
          <p:cNvPr id="5" name="Footer Placeholder 4">
            <a:extLst>
              <a:ext uri="{FF2B5EF4-FFF2-40B4-BE49-F238E27FC236}">
                <a16:creationId xmlns:a16="http://schemas.microsoft.com/office/drawing/2014/main" id="{13174F12-0409-4102-4E52-B768C799A8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9AF107-D4F0-25EC-A164-693114C95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91C6-EFF7-42BB-A3AC-AEBDC097D7EA}" type="slidenum">
              <a:rPr lang="en-GB" smtClean="0"/>
              <a:t>‹#›</a:t>
            </a:fld>
            <a:endParaRPr lang="en-GB"/>
          </a:p>
        </p:txBody>
      </p:sp>
    </p:spTree>
    <p:extLst>
      <p:ext uri="{BB962C8B-B14F-4D97-AF65-F5344CB8AC3E}">
        <p14:creationId xmlns:p14="http://schemas.microsoft.com/office/powerpoint/2010/main" val="2815243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BFBF"/>
        </a:solidFill>
        <a:effectLst/>
      </p:bgPr>
    </p:bg>
    <p:spTree>
      <p:nvGrpSpPr>
        <p:cNvPr id="1" name=""/>
        <p:cNvGrpSpPr/>
        <p:nvPr/>
      </p:nvGrpSpPr>
      <p:grpSpPr>
        <a:xfrm>
          <a:off x="0" y="0"/>
          <a:ext cx="0" cy="0"/>
          <a:chOff x="0" y="0"/>
          <a:chExt cx="0" cy="0"/>
        </a:xfrm>
      </p:grpSpPr>
      <p:sp>
        <p:nvSpPr>
          <p:cNvPr id="31" name="Rectangle: Rounded Corners 30">
            <a:extLst>
              <a:ext uri="{FF2B5EF4-FFF2-40B4-BE49-F238E27FC236}">
                <a16:creationId xmlns:a16="http://schemas.microsoft.com/office/drawing/2014/main" id="{DD5F0A35-5C4D-FDA8-102E-F2E78EB47B86}"/>
              </a:ext>
            </a:extLst>
          </p:cNvPr>
          <p:cNvSpPr/>
          <p:nvPr/>
        </p:nvSpPr>
        <p:spPr>
          <a:xfrm>
            <a:off x="7822426" y="5123963"/>
            <a:ext cx="4025509" cy="1660722"/>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pic>
        <p:nvPicPr>
          <p:cNvPr id="5" name="Picture 4" descr="Icon&#10;&#10;Description automatically generated">
            <a:extLst>
              <a:ext uri="{FF2B5EF4-FFF2-40B4-BE49-F238E27FC236}">
                <a16:creationId xmlns:a16="http://schemas.microsoft.com/office/drawing/2014/main" id="{2B8241A9-99A1-6118-3A29-EA34A74DA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5" y="173267"/>
            <a:ext cx="1895475" cy="508844"/>
          </a:xfrm>
          <a:prstGeom prst="rect">
            <a:avLst/>
          </a:prstGeom>
        </p:spPr>
      </p:pic>
      <p:sp>
        <p:nvSpPr>
          <p:cNvPr id="7" name="Rectangle: Rounded Corners 6">
            <a:extLst>
              <a:ext uri="{FF2B5EF4-FFF2-40B4-BE49-F238E27FC236}">
                <a16:creationId xmlns:a16="http://schemas.microsoft.com/office/drawing/2014/main" id="{19D8B3CA-B7C8-F6D1-CB56-CB45DFA8EA18}"/>
              </a:ext>
            </a:extLst>
          </p:cNvPr>
          <p:cNvSpPr/>
          <p:nvPr/>
        </p:nvSpPr>
        <p:spPr>
          <a:xfrm>
            <a:off x="352338" y="173267"/>
            <a:ext cx="3103926" cy="707577"/>
          </a:xfrm>
          <a:prstGeom prst="roundRect">
            <a:avLst/>
          </a:prstGeom>
          <a:solidFill>
            <a:schemeClr val="bg1"/>
          </a:solid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8D1857C-8C01-A061-7A2B-7EF52EF024B6}"/>
              </a:ext>
            </a:extLst>
          </p:cNvPr>
          <p:cNvSpPr txBox="1"/>
          <p:nvPr/>
        </p:nvSpPr>
        <p:spPr>
          <a:xfrm>
            <a:off x="419450" y="296222"/>
            <a:ext cx="2793534" cy="461665"/>
          </a:xfrm>
          <a:prstGeom prst="rect">
            <a:avLst/>
          </a:prstGeom>
          <a:noFill/>
        </p:spPr>
        <p:txBody>
          <a:bodyPr wrap="square" rtlCol="0">
            <a:spAutoFit/>
          </a:bodyPr>
          <a:lstStyle/>
          <a:p>
            <a:r>
              <a:rPr lang="en-GB" sz="1200" dirty="0">
                <a:solidFill>
                  <a:srgbClr val="A81F27"/>
                </a:solidFill>
                <a:latin typeface="Gotham Bold" pitchFamily="50" charset="0"/>
                <a:cs typeface="Gotham Bold" pitchFamily="50" charset="0"/>
              </a:rPr>
              <a:t>Ongoing Independent Learning: Health &amp; Social Care Level 3</a:t>
            </a:r>
          </a:p>
        </p:txBody>
      </p:sp>
      <p:sp>
        <p:nvSpPr>
          <p:cNvPr id="10" name="Rectangle: Rounded Corners 9">
            <a:extLst>
              <a:ext uri="{FF2B5EF4-FFF2-40B4-BE49-F238E27FC236}">
                <a16:creationId xmlns:a16="http://schemas.microsoft.com/office/drawing/2014/main" id="{FF5E80F1-DEE4-1710-F596-B029B9E0DFAB}"/>
              </a:ext>
            </a:extLst>
          </p:cNvPr>
          <p:cNvSpPr/>
          <p:nvPr/>
        </p:nvSpPr>
        <p:spPr>
          <a:xfrm>
            <a:off x="352338" y="953360"/>
            <a:ext cx="2558642" cy="707577"/>
          </a:xfrm>
          <a:prstGeom prst="roundRect">
            <a:avLst/>
          </a:prstGeom>
          <a:solidFill>
            <a:srgbClr val="A31C7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31C71"/>
              </a:solidFill>
            </a:endParaRPr>
          </a:p>
        </p:txBody>
      </p:sp>
      <p:sp>
        <p:nvSpPr>
          <p:cNvPr id="11" name="Rectangle: Rounded Corners 10">
            <a:extLst>
              <a:ext uri="{FF2B5EF4-FFF2-40B4-BE49-F238E27FC236}">
                <a16:creationId xmlns:a16="http://schemas.microsoft.com/office/drawing/2014/main" id="{08CE2960-9EE4-7618-4409-F2675DBBB5FF}"/>
              </a:ext>
            </a:extLst>
          </p:cNvPr>
          <p:cNvSpPr/>
          <p:nvPr/>
        </p:nvSpPr>
        <p:spPr>
          <a:xfrm>
            <a:off x="3147270" y="953360"/>
            <a:ext cx="2558642" cy="707577"/>
          </a:xfrm>
          <a:prstGeom prst="roundRect">
            <a:avLst/>
          </a:prstGeom>
          <a:solidFill>
            <a:srgbClr val="D7007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283748BE-237B-1521-C91A-15961A06F1FF}"/>
              </a:ext>
            </a:extLst>
          </p:cNvPr>
          <p:cNvSpPr/>
          <p:nvPr/>
        </p:nvSpPr>
        <p:spPr>
          <a:xfrm>
            <a:off x="5942202" y="953360"/>
            <a:ext cx="2558642" cy="707577"/>
          </a:xfrm>
          <a:prstGeom prst="roundRect">
            <a:avLst/>
          </a:prstGeom>
          <a:solidFill>
            <a:srgbClr val="EC6608"/>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E5E93C10-93C0-DEC6-738A-ECEBBD017D22}"/>
              </a:ext>
            </a:extLst>
          </p:cNvPr>
          <p:cNvSpPr/>
          <p:nvPr/>
        </p:nvSpPr>
        <p:spPr>
          <a:xfrm>
            <a:off x="8737134" y="953360"/>
            <a:ext cx="2558642" cy="707577"/>
          </a:xfrm>
          <a:prstGeom prst="roundRect">
            <a:avLst/>
          </a:prstGeom>
          <a:solidFill>
            <a:srgbClr val="C7CB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48DF6E9-EFB8-D320-6C04-BE258718C255}"/>
              </a:ext>
            </a:extLst>
          </p:cNvPr>
          <p:cNvSpPr txBox="1"/>
          <p:nvPr/>
        </p:nvSpPr>
        <p:spPr>
          <a:xfrm>
            <a:off x="419450" y="1076315"/>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1:</a:t>
            </a:r>
          </a:p>
          <a:p>
            <a:r>
              <a:rPr lang="en-GB" sz="1200" dirty="0">
                <a:solidFill>
                  <a:schemeClr val="bg1"/>
                </a:solidFill>
                <a:latin typeface="Gotham Bold" pitchFamily="50" charset="0"/>
                <a:cs typeface="Gotham Bold" pitchFamily="50" charset="0"/>
              </a:rPr>
              <a:t>Consolidate</a:t>
            </a:r>
            <a:endParaRPr lang="en-GB" dirty="0">
              <a:solidFill>
                <a:schemeClr val="bg1"/>
              </a:solidFill>
              <a:latin typeface="Gotham Bold" pitchFamily="50" charset="0"/>
              <a:cs typeface="Gotham Bold" pitchFamily="50" charset="0"/>
            </a:endParaRPr>
          </a:p>
        </p:txBody>
      </p:sp>
      <p:sp>
        <p:nvSpPr>
          <p:cNvPr id="15" name="TextBox 14">
            <a:extLst>
              <a:ext uri="{FF2B5EF4-FFF2-40B4-BE49-F238E27FC236}">
                <a16:creationId xmlns:a16="http://schemas.microsoft.com/office/drawing/2014/main" id="{7957141D-3D1E-4ED3-522E-9C78D7A84244}"/>
              </a:ext>
            </a:extLst>
          </p:cNvPr>
          <p:cNvSpPr txBox="1"/>
          <p:nvPr/>
        </p:nvSpPr>
        <p:spPr>
          <a:xfrm>
            <a:off x="3212984" y="1080509"/>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2:</a:t>
            </a:r>
          </a:p>
          <a:p>
            <a:r>
              <a:rPr lang="en-GB" sz="1200" dirty="0">
                <a:solidFill>
                  <a:schemeClr val="bg1"/>
                </a:solidFill>
                <a:latin typeface="Gotham Bold" pitchFamily="50" charset="0"/>
                <a:cs typeface="Gotham Bold" pitchFamily="50" charset="0"/>
              </a:rPr>
              <a:t>Learn</a:t>
            </a:r>
            <a:endParaRPr lang="en-GB" dirty="0">
              <a:solidFill>
                <a:schemeClr val="bg1"/>
              </a:solidFill>
              <a:latin typeface="Gotham Bold" pitchFamily="50" charset="0"/>
              <a:cs typeface="Gotham Bold" pitchFamily="50" charset="0"/>
            </a:endParaRPr>
          </a:p>
        </p:txBody>
      </p:sp>
      <p:sp>
        <p:nvSpPr>
          <p:cNvPr id="16" name="TextBox 15">
            <a:extLst>
              <a:ext uri="{FF2B5EF4-FFF2-40B4-BE49-F238E27FC236}">
                <a16:creationId xmlns:a16="http://schemas.microsoft.com/office/drawing/2014/main" id="{57412583-6FC0-71C5-135D-24439B59E339}"/>
              </a:ext>
            </a:extLst>
          </p:cNvPr>
          <p:cNvSpPr txBox="1"/>
          <p:nvPr/>
        </p:nvSpPr>
        <p:spPr>
          <a:xfrm>
            <a:off x="6033083" y="1076314"/>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3:</a:t>
            </a:r>
          </a:p>
          <a:p>
            <a:r>
              <a:rPr lang="en-GB" sz="1200" dirty="0">
                <a:solidFill>
                  <a:schemeClr val="bg1"/>
                </a:solidFill>
                <a:latin typeface="Gotham Bold" pitchFamily="50" charset="0"/>
                <a:cs typeface="Gotham Bold" pitchFamily="50" charset="0"/>
              </a:rPr>
              <a:t>Assess</a:t>
            </a:r>
            <a:endParaRPr lang="en-GB" dirty="0">
              <a:solidFill>
                <a:schemeClr val="bg1"/>
              </a:solidFill>
              <a:latin typeface="Gotham Bold" pitchFamily="50" charset="0"/>
              <a:cs typeface="Gotham Bold" pitchFamily="50" charset="0"/>
            </a:endParaRPr>
          </a:p>
        </p:txBody>
      </p:sp>
      <p:sp>
        <p:nvSpPr>
          <p:cNvPr id="17" name="TextBox 16">
            <a:extLst>
              <a:ext uri="{FF2B5EF4-FFF2-40B4-BE49-F238E27FC236}">
                <a16:creationId xmlns:a16="http://schemas.microsoft.com/office/drawing/2014/main" id="{1F5AD6DD-209C-937F-6583-CE0403EEAF94}"/>
              </a:ext>
            </a:extLst>
          </p:cNvPr>
          <p:cNvSpPr txBox="1"/>
          <p:nvPr/>
        </p:nvSpPr>
        <p:spPr>
          <a:xfrm>
            <a:off x="8812635" y="1076314"/>
            <a:ext cx="1568741" cy="461665"/>
          </a:xfrm>
          <a:prstGeom prst="rect">
            <a:avLst/>
          </a:prstGeom>
          <a:noFill/>
        </p:spPr>
        <p:txBody>
          <a:bodyPr wrap="square" rtlCol="0">
            <a:spAutoFit/>
          </a:bodyPr>
          <a:lstStyle/>
          <a:p>
            <a:r>
              <a:rPr lang="en-GB" sz="1200" dirty="0">
                <a:solidFill>
                  <a:schemeClr val="bg1"/>
                </a:solidFill>
                <a:latin typeface="Gotham Bold" pitchFamily="50" charset="0"/>
                <a:cs typeface="Gotham Bold" pitchFamily="50" charset="0"/>
              </a:rPr>
              <a:t>Stage 4:</a:t>
            </a:r>
          </a:p>
          <a:p>
            <a:r>
              <a:rPr lang="en-GB" sz="1200" dirty="0">
                <a:solidFill>
                  <a:schemeClr val="bg1"/>
                </a:solidFill>
                <a:latin typeface="Gotham Bold" pitchFamily="50" charset="0"/>
                <a:cs typeface="Gotham Bold" pitchFamily="50" charset="0"/>
              </a:rPr>
              <a:t>Review</a:t>
            </a:r>
            <a:endParaRPr lang="en-GB" dirty="0">
              <a:solidFill>
                <a:schemeClr val="bg1"/>
              </a:solidFill>
              <a:latin typeface="Gotham Bold" pitchFamily="50" charset="0"/>
              <a:cs typeface="Gotham Bold" pitchFamily="50" charset="0"/>
            </a:endParaRPr>
          </a:p>
        </p:txBody>
      </p:sp>
      <p:sp>
        <p:nvSpPr>
          <p:cNvPr id="18" name="Rectangle: Rounded Corners 17">
            <a:extLst>
              <a:ext uri="{FF2B5EF4-FFF2-40B4-BE49-F238E27FC236}">
                <a16:creationId xmlns:a16="http://schemas.microsoft.com/office/drawing/2014/main" id="{0E6C1996-E6FC-C884-0B84-9DD18D0D9812}"/>
              </a:ext>
            </a:extLst>
          </p:cNvPr>
          <p:cNvSpPr/>
          <p:nvPr/>
        </p:nvSpPr>
        <p:spPr>
          <a:xfrm>
            <a:off x="352338" y="1783148"/>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sp>
        <p:nvSpPr>
          <p:cNvPr id="20" name="Rectangle: Rounded Corners 19">
            <a:extLst>
              <a:ext uri="{FF2B5EF4-FFF2-40B4-BE49-F238E27FC236}">
                <a16:creationId xmlns:a16="http://schemas.microsoft.com/office/drawing/2014/main" id="{96302C79-F059-DA95-F867-9689A52AD143}"/>
              </a:ext>
            </a:extLst>
          </p:cNvPr>
          <p:cNvSpPr/>
          <p:nvPr/>
        </p:nvSpPr>
        <p:spPr>
          <a:xfrm>
            <a:off x="5942202" y="1783148"/>
            <a:ext cx="2558642" cy="263666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8B164B57-6E95-CBD6-7402-CEB6579287A9}"/>
              </a:ext>
            </a:extLst>
          </p:cNvPr>
          <p:cNvSpPr/>
          <p:nvPr/>
        </p:nvSpPr>
        <p:spPr>
          <a:xfrm>
            <a:off x="470484" y="19940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33E2AEF6-E668-C12A-AE0E-2A8A4A5E51D7}"/>
              </a:ext>
            </a:extLst>
          </p:cNvPr>
          <p:cNvSpPr/>
          <p:nvPr/>
        </p:nvSpPr>
        <p:spPr>
          <a:xfrm>
            <a:off x="470484" y="273606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id="{5A95286D-E065-24F8-94D3-A07FE9BF4160}"/>
              </a:ext>
            </a:extLst>
          </p:cNvPr>
          <p:cNvSpPr/>
          <p:nvPr/>
        </p:nvSpPr>
        <p:spPr>
          <a:xfrm>
            <a:off x="470484" y="3478054"/>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Rounded Corners 24">
            <a:extLst>
              <a:ext uri="{FF2B5EF4-FFF2-40B4-BE49-F238E27FC236}">
                <a16:creationId xmlns:a16="http://schemas.microsoft.com/office/drawing/2014/main" id="{A2667531-0ACD-7538-9EFA-FAB3DCF3AC35}"/>
              </a:ext>
            </a:extLst>
          </p:cNvPr>
          <p:cNvSpPr/>
          <p:nvPr/>
        </p:nvSpPr>
        <p:spPr>
          <a:xfrm>
            <a:off x="470484" y="422997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id="{86F089BE-9378-A399-93B8-8A4C2E3C35D8}"/>
              </a:ext>
            </a:extLst>
          </p:cNvPr>
          <p:cNvSpPr/>
          <p:nvPr/>
        </p:nvSpPr>
        <p:spPr>
          <a:xfrm>
            <a:off x="491106" y="498190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Rounded Corners 37">
            <a:extLst>
              <a:ext uri="{FF2B5EF4-FFF2-40B4-BE49-F238E27FC236}">
                <a16:creationId xmlns:a16="http://schemas.microsoft.com/office/drawing/2014/main" id="{FECF0F08-3016-3336-7409-99DD06AC4CE6}"/>
              </a:ext>
            </a:extLst>
          </p:cNvPr>
          <p:cNvSpPr/>
          <p:nvPr/>
        </p:nvSpPr>
        <p:spPr>
          <a:xfrm>
            <a:off x="3147270" y="1806331"/>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Rounded Corners 38">
            <a:extLst>
              <a:ext uri="{FF2B5EF4-FFF2-40B4-BE49-F238E27FC236}">
                <a16:creationId xmlns:a16="http://schemas.microsoft.com/office/drawing/2014/main" id="{7F35738A-C5C9-9D27-1871-D2C25E6955C3}"/>
              </a:ext>
            </a:extLst>
          </p:cNvPr>
          <p:cNvSpPr/>
          <p:nvPr/>
        </p:nvSpPr>
        <p:spPr>
          <a:xfrm>
            <a:off x="3265416" y="2017265"/>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82B63744-2DFE-2CCB-B272-42D26944E3E4}"/>
              </a:ext>
            </a:extLst>
          </p:cNvPr>
          <p:cNvSpPr/>
          <p:nvPr/>
        </p:nvSpPr>
        <p:spPr>
          <a:xfrm>
            <a:off x="3265416" y="2759251"/>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B140E0DD-3718-C67D-2AC2-048E380AD327}"/>
              </a:ext>
            </a:extLst>
          </p:cNvPr>
          <p:cNvSpPr/>
          <p:nvPr/>
        </p:nvSpPr>
        <p:spPr>
          <a:xfrm>
            <a:off x="3265416" y="3501237"/>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C102AF32-8E43-E357-EFA7-CE022E22CE83}"/>
              </a:ext>
            </a:extLst>
          </p:cNvPr>
          <p:cNvSpPr/>
          <p:nvPr/>
        </p:nvSpPr>
        <p:spPr>
          <a:xfrm>
            <a:off x="3265416" y="424322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B7AE0481-8BD1-0887-882A-C48254DDCC2A}"/>
              </a:ext>
            </a:extLst>
          </p:cNvPr>
          <p:cNvSpPr/>
          <p:nvPr/>
        </p:nvSpPr>
        <p:spPr>
          <a:xfrm>
            <a:off x="3286038" y="498520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81D078E8-E7EF-4E26-9B4F-D5BED7CB2299}"/>
              </a:ext>
            </a:extLst>
          </p:cNvPr>
          <p:cNvSpPr/>
          <p:nvPr/>
        </p:nvSpPr>
        <p:spPr>
          <a:xfrm>
            <a:off x="6096000" y="2022935"/>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Rounded Corners 44">
            <a:extLst>
              <a:ext uri="{FF2B5EF4-FFF2-40B4-BE49-F238E27FC236}">
                <a16:creationId xmlns:a16="http://schemas.microsoft.com/office/drawing/2014/main" id="{806BD9FA-88F5-3829-7223-1D8DA194EEF2}"/>
              </a:ext>
            </a:extLst>
          </p:cNvPr>
          <p:cNvSpPr/>
          <p:nvPr/>
        </p:nvSpPr>
        <p:spPr>
          <a:xfrm>
            <a:off x="6096000" y="27549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Rounded Corners 45">
            <a:extLst>
              <a:ext uri="{FF2B5EF4-FFF2-40B4-BE49-F238E27FC236}">
                <a16:creationId xmlns:a16="http://schemas.microsoft.com/office/drawing/2014/main" id="{93CCE3CF-D004-D776-27D5-F9642168ABD9}"/>
              </a:ext>
            </a:extLst>
          </p:cNvPr>
          <p:cNvSpPr/>
          <p:nvPr/>
        </p:nvSpPr>
        <p:spPr>
          <a:xfrm>
            <a:off x="6096000" y="349696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Rounded Corners 46">
            <a:extLst>
              <a:ext uri="{FF2B5EF4-FFF2-40B4-BE49-F238E27FC236}">
                <a16:creationId xmlns:a16="http://schemas.microsoft.com/office/drawing/2014/main" id="{E63F273F-DFBC-3288-AB1C-AA58FE3A45D8}"/>
              </a:ext>
            </a:extLst>
          </p:cNvPr>
          <p:cNvSpPr/>
          <p:nvPr/>
        </p:nvSpPr>
        <p:spPr>
          <a:xfrm>
            <a:off x="8737134" y="1783148"/>
            <a:ext cx="2558642" cy="263666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Rounded Corners 47">
            <a:extLst>
              <a:ext uri="{FF2B5EF4-FFF2-40B4-BE49-F238E27FC236}">
                <a16:creationId xmlns:a16="http://schemas.microsoft.com/office/drawing/2014/main" id="{B58C14F9-2055-EB32-CCBC-2B10B4BD488C}"/>
              </a:ext>
            </a:extLst>
          </p:cNvPr>
          <p:cNvSpPr/>
          <p:nvPr/>
        </p:nvSpPr>
        <p:spPr>
          <a:xfrm>
            <a:off x="8890932" y="2012996"/>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Rounded Corners 48">
            <a:extLst>
              <a:ext uri="{FF2B5EF4-FFF2-40B4-BE49-F238E27FC236}">
                <a16:creationId xmlns:a16="http://schemas.microsoft.com/office/drawing/2014/main" id="{0AD307CB-A054-4CCA-17FD-03BE60AB3930}"/>
              </a:ext>
            </a:extLst>
          </p:cNvPr>
          <p:cNvSpPr/>
          <p:nvPr/>
        </p:nvSpPr>
        <p:spPr>
          <a:xfrm>
            <a:off x="8890932" y="275498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Rounded Corners 49">
            <a:extLst>
              <a:ext uri="{FF2B5EF4-FFF2-40B4-BE49-F238E27FC236}">
                <a16:creationId xmlns:a16="http://schemas.microsoft.com/office/drawing/2014/main" id="{FCBCD5A4-444C-52DF-1747-6D48FD86F1FF}"/>
              </a:ext>
            </a:extLst>
          </p:cNvPr>
          <p:cNvSpPr/>
          <p:nvPr/>
        </p:nvSpPr>
        <p:spPr>
          <a:xfrm>
            <a:off x="8890932" y="3496968"/>
            <a:ext cx="2281106" cy="738278"/>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Arrow: Right 67">
            <a:extLst>
              <a:ext uri="{FF2B5EF4-FFF2-40B4-BE49-F238E27FC236}">
                <a16:creationId xmlns:a16="http://schemas.microsoft.com/office/drawing/2014/main" id="{CDA9EDFC-D36E-43A4-49D1-0188904B15A1}"/>
              </a:ext>
            </a:extLst>
          </p:cNvPr>
          <p:cNvSpPr/>
          <p:nvPr/>
        </p:nvSpPr>
        <p:spPr>
          <a:xfrm>
            <a:off x="2806556"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Arrow: Right 70">
            <a:extLst>
              <a:ext uri="{FF2B5EF4-FFF2-40B4-BE49-F238E27FC236}">
                <a16:creationId xmlns:a16="http://schemas.microsoft.com/office/drawing/2014/main" id="{BEE69297-1930-1963-2F60-81B6BE307F49}"/>
              </a:ext>
            </a:extLst>
          </p:cNvPr>
          <p:cNvSpPr/>
          <p:nvPr/>
        </p:nvSpPr>
        <p:spPr>
          <a:xfrm>
            <a:off x="2792138" y="3305719"/>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Arrow: Right 71">
            <a:extLst>
              <a:ext uri="{FF2B5EF4-FFF2-40B4-BE49-F238E27FC236}">
                <a16:creationId xmlns:a16="http://schemas.microsoft.com/office/drawing/2014/main" id="{F0799382-3FFA-8D04-1C52-0FD53A1FFBD2}"/>
              </a:ext>
            </a:extLst>
          </p:cNvPr>
          <p:cNvSpPr/>
          <p:nvPr/>
        </p:nvSpPr>
        <p:spPr>
          <a:xfrm>
            <a:off x="2799347" y="4049955"/>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Arrow: Right 72">
            <a:extLst>
              <a:ext uri="{FF2B5EF4-FFF2-40B4-BE49-F238E27FC236}">
                <a16:creationId xmlns:a16="http://schemas.microsoft.com/office/drawing/2014/main" id="{3ABCA445-5F77-0740-6009-907339EC00CE}"/>
              </a:ext>
            </a:extLst>
          </p:cNvPr>
          <p:cNvSpPr/>
          <p:nvPr/>
        </p:nvSpPr>
        <p:spPr>
          <a:xfrm>
            <a:off x="2806556" y="483948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Arrow: Right 73">
            <a:extLst>
              <a:ext uri="{FF2B5EF4-FFF2-40B4-BE49-F238E27FC236}">
                <a16:creationId xmlns:a16="http://schemas.microsoft.com/office/drawing/2014/main" id="{DC9C2250-0787-81B1-C8D7-500B9843AC1A}"/>
              </a:ext>
            </a:extLst>
          </p:cNvPr>
          <p:cNvSpPr/>
          <p:nvPr/>
        </p:nvSpPr>
        <p:spPr>
          <a:xfrm>
            <a:off x="5617740" y="2489706"/>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Arrow: Right 74">
            <a:extLst>
              <a:ext uri="{FF2B5EF4-FFF2-40B4-BE49-F238E27FC236}">
                <a16:creationId xmlns:a16="http://schemas.microsoft.com/office/drawing/2014/main" id="{6806168F-0E57-E50A-772D-72FAFCBA7237}"/>
              </a:ext>
            </a:extLst>
          </p:cNvPr>
          <p:cNvSpPr/>
          <p:nvPr/>
        </p:nvSpPr>
        <p:spPr>
          <a:xfrm>
            <a:off x="5587417" y="3305494"/>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Arrow: Right 75">
            <a:extLst>
              <a:ext uri="{FF2B5EF4-FFF2-40B4-BE49-F238E27FC236}">
                <a16:creationId xmlns:a16="http://schemas.microsoft.com/office/drawing/2014/main" id="{C77D82A2-7BF2-B52D-87D0-EA34B37980AC}"/>
              </a:ext>
            </a:extLst>
          </p:cNvPr>
          <p:cNvSpPr/>
          <p:nvPr/>
        </p:nvSpPr>
        <p:spPr>
          <a:xfrm>
            <a:off x="8438449" y="252547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Arrow: Right 76">
            <a:extLst>
              <a:ext uri="{FF2B5EF4-FFF2-40B4-BE49-F238E27FC236}">
                <a16:creationId xmlns:a16="http://schemas.microsoft.com/office/drawing/2014/main" id="{77E5DA8A-27F9-97EC-AB6B-166417DAB252}"/>
              </a:ext>
            </a:extLst>
          </p:cNvPr>
          <p:cNvSpPr/>
          <p:nvPr/>
        </p:nvSpPr>
        <p:spPr>
          <a:xfrm>
            <a:off x="8439193" y="331661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Arrow Connector 78">
            <a:extLst>
              <a:ext uri="{FF2B5EF4-FFF2-40B4-BE49-F238E27FC236}">
                <a16:creationId xmlns:a16="http://schemas.microsoft.com/office/drawing/2014/main" id="{5D05DB3A-475E-F59D-331A-2F40333CC54F}"/>
              </a:ext>
            </a:extLst>
          </p:cNvPr>
          <p:cNvCxnSpPr>
            <a:cxnSpLocks/>
          </p:cNvCxnSpPr>
          <p:nvPr/>
        </p:nvCxnSpPr>
        <p:spPr>
          <a:xfrm>
            <a:off x="1568743" y="2537156"/>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264299D-0B65-FFAE-052B-1AE9FC7D0027}"/>
              </a:ext>
            </a:extLst>
          </p:cNvPr>
          <p:cNvCxnSpPr>
            <a:cxnSpLocks/>
          </p:cNvCxnSpPr>
          <p:nvPr/>
        </p:nvCxnSpPr>
        <p:spPr>
          <a:xfrm>
            <a:off x="1568743" y="333321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BF675286-7892-2013-D08B-EF4A3EF940F7}"/>
              </a:ext>
            </a:extLst>
          </p:cNvPr>
          <p:cNvCxnSpPr>
            <a:cxnSpLocks/>
          </p:cNvCxnSpPr>
          <p:nvPr/>
        </p:nvCxnSpPr>
        <p:spPr>
          <a:xfrm>
            <a:off x="1568743" y="4053612"/>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045CED16-F985-787D-7674-5B7D7CECA312}"/>
              </a:ext>
            </a:extLst>
          </p:cNvPr>
          <p:cNvCxnSpPr>
            <a:cxnSpLocks/>
          </p:cNvCxnSpPr>
          <p:nvPr/>
        </p:nvCxnSpPr>
        <p:spPr>
          <a:xfrm>
            <a:off x="1555215" y="479347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D5F5833-438A-BCBB-D28A-31D1B0969658}"/>
              </a:ext>
            </a:extLst>
          </p:cNvPr>
          <p:cNvCxnSpPr>
            <a:cxnSpLocks/>
          </p:cNvCxnSpPr>
          <p:nvPr/>
        </p:nvCxnSpPr>
        <p:spPr>
          <a:xfrm>
            <a:off x="4362101" y="2565006"/>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3A05B317-62D9-2D51-AE25-6F48B47A9608}"/>
              </a:ext>
            </a:extLst>
          </p:cNvPr>
          <p:cNvCxnSpPr>
            <a:cxnSpLocks/>
          </p:cNvCxnSpPr>
          <p:nvPr/>
        </p:nvCxnSpPr>
        <p:spPr>
          <a:xfrm>
            <a:off x="4358390" y="3307357"/>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E4DED86-4DAA-817F-9B9E-4F16D24CD319}"/>
              </a:ext>
            </a:extLst>
          </p:cNvPr>
          <p:cNvCxnSpPr>
            <a:cxnSpLocks/>
          </p:cNvCxnSpPr>
          <p:nvPr/>
        </p:nvCxnSpPr>
        <p:spPr>
          <a:xfrm>
            <a:off x="4358390" y="4045635"/>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D32D342-157D-A01C-8175-AA302FD996BC}"/>
              </a:ext>
            </a:extLst>
          </p:cNvPr>
          <p:cNvCxnSpPr>
            <a:cxnSpLocks/>
          </p:cNvCxnSpPr>
          <p:nvPr/>
        </p:nvCxnSpPr>
        <p:spPr>
          <a:xfrm>
            <a:off x="4358390" y="4793472"/>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1273382-A017-DB10-F765-CDDE06415BBB}"/>
              </a:ext>
            </a:extLst>
          </p:cNvPr>
          <p:cNvCxnSpPr>
            <a:cxnSpLocks/>
          </p:cNvCxnSpPr>
          <p:nvPr/>
        </p:nvCxnSpPr>
        <p:spPr>
          <a:xfrm>
            <a:off x="7185694" y="257866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923A181-89DA-C1B8-E94C-E92A6C14855F}"/>
              </a:ext>
            </a:extLst>
          </p:cNvPr>
          <p:cNvCxnSpPr>
            <a:cxnSpLocks/>
          </p:cNvCxnSpPr>
          <p:nvPr/>
        </p:nvCxnSpPr>
        <p:spPr>
          <a:xfrm>
            <a:off x="7174970" y="3305494"/>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F725FAE2-3BC2-311F-6725-02B77ADD398C}"/>
              </a:ext>
            </a:extLst>
          </p:cNvPr>
          <p:cNvCxnSpPr>
            <a:cxnSpLocks/>
          </p:cNvCxnSpPr>
          <p:nvPr/>
        </p:nvCxnSpPr>
        <p:spPr>
          <a:xfrm>
            <a:off x="10020761" y="256330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B4015BE-BE3B-6285-B8E6-83B73202E663}"/>
              </a:ext>
            </a:extLst>
          </p:cNvPr>
          <p:cNvCxnSpPr>
            <a:cxnSpLocks/>
          </p:cNvCxnSpPr>
          <p:nvPr/>
        </p:nvCxnSpPr>
        <p:spPr>
          <a:xfrm>
            <a:off x="10020761" y="3288443"/>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
        <p:nvSpPr>
          <p:cNvPr id="93" name="Rectangle: Rounded Corners 92">
            <a:extLst>
              <a:ext uri="{FF2B5EF4-FFF2-40B4-BE49-F238E27FC236}">
                <a16:creationId xmlns:a16="http://schemas.microsoft.com/office/drawing/2014/main" id="{64166770-37B8-1F05-FBF2-0C8CEE3B202F}"/>
              </a:ext>
            </a:extLst>
          </p:cNvPr>
          <p:cNvSpPr/>
          <p:nvPr/>
        </p:nvSpPr>
        <p:spPr>
          <a:xfrm>
            <a:off x="5114467" y="173267"/>
            <a:ext cx="4142454" cy="707577"/>
          </a:xfrm>
          <a:prstGeom prst="roundRect">
            <a:avLst/>
          </a:prstGeom>
          <a:solidFill>
            <a:srgbClr val="537F8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5" name="TextBox 94">
            <a:extLst>
              <a:ext uri="{FF2B5EF4-FFF2-40B4-BE49-F238E27FC236}">
                <a16:creationId xmlns:a16="http://schemas.microsoft.com/office/drawing/2014/main" id="{6243E6A1-EBAF-D74F-BD9B-12EB9613CDAB}"/>
              </a:ext>
            </a:extLst>
          </p:cNvPr>
          <p:cNvSpPr txBox="1"/>
          <p:nvPr/>
        </p:nvSpPr>
        <p:spPr>
          <a:xfrm>
            <a:off x="5114466" y="239129"/>
            <a:ext cx="4142447" cy="553998"/>
          </a:xfrm>
          <a:prstGeom prst="rect">
            <a:avLst/>
          </a:prstGeom>
          <a:noFill/>
        </p:spPr>
        <p:txBody>
          <a:bodyPr wrap="square" rtlCol="0">
            <a:spAutoFit/>
          </a:bodyPr>
          <a:lstStyle/>
          <a:p>
            <a:r>
              <a:rPr lang="en-GB" sz="1000" dirty="0">
                <a:solidFill>
                  <a:schemeClr val="bg1"/>
                </a:solidFill>
                <a:latin typeface="Gotham Bold" pitchFamily="50" charset="0"/>
                <a:cs typeface="Gotham Bold" pitchFamily="50" charset="0"/>
              </a:rPr>
              <a:t>Revision resources can be found on   revision booklets in classroom, teams files,   revision guides suggested by teachers </a:t>
            </a:r>
            <a:r>
              <a:rPr lang="en-GB" sz="1000">
                <a:solidFill>
                  <a:schemeClr val="bg1"/>
                </a:solidFill>
                <a:latin typeface="Gotham Bold" pitchFamily="50" charset="0"/>
                <a:cs typeface="Gotham Bold" pitchFamily="50" charset="0"/>
              </a:rPr>
              <a:t>OCR website.                           </a:t>
            </a:r>
            <a:endParaRPr lang="en-GB" sz="1000" dirty="0">
              <a:solidFill>
                <a:schemeClr val="bg1"/>
              </a:solidFill>
              <a:latin typeface="Gotham Bold" pitchFamily="50" charset="0"/>
              <a:cs typeface="Gotham Bold" pitchFamily="50" charset="0"/>
            </a:endParaRPr>
          </a:p>
        </p:txBody>
      </p:sp>
      <p:grpSp>
        <p:nvGrpSpPr>
          <p:cNvPr id="21" name="Group 20">
            <a:extLst>
              <a:ext uri="{FF2B5EF4-FFF2-40B4-BE49-F238E27FC236}">
                <a16:creationId xmlns:a16="http://schemas.microsoft.com/office/drawing/2014/main" id="{105C22C2-DF8F-79A8-859D-CED73580A41B}"/>
              </a:ext>
            </a:extLst>
          </p:cNvPr>
          <p:cNvGrpSpPr/>
          <p:nvPr/>
        </p:nvGrpSpPr>
        <p:grpSpPr>
          <a:xfrm>
            <a:off x="344065" y="5996734"/>
            <a:ext cx="2575187" cy="720339"/>
            <a:chOff x="352338" y="5991993"/>
            <a:chExt cx="2575187" cy="720339"/>
          </a:xfrm>
          <a:solidFill>
            <a:srgbClr val="A31C71"/>
          </a:solidFill>
        </p:grpSpPr>
        <p:sp>
          <p:nvSpPr>
            <p:cNvPr id="99" name="Rectangle: Rounded Corners 98">
              <a:extLst>
                <a:ext uri="{FF2B5EF4-FFF2-40B4-BE49-F238E27FC236}">
                  <a16:creationId xmlns:a16="http://schemas.microsoft.com/office/drawing/2014/main" id="{D9E060EE-EB49-AEB9-F692-EE2380AD5513}"/>
                </a:ext>
              </a:extLst>
            </p:cNvPr>
            <p:cNvSpPr/>
            <p:nvPr/>
          </p:nvSpPr>
          <p:spPr>
            <a:xfrm>
              <a:off x="352338" y="6004447"/>
              <a:ext cx="2558642" cy="707885"/>
            </a:xfrm>
            <a:prstGeom prst="roundRect">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a:extLst>
                <a:ext uri="{FF2B5EF4-FFF2-40B4-BE49-F238E27FC236}">
                  <a16:creationId xmlns:a16="http://schemas.microsoft.com/office/drawing/2014/main" id="{2B8EE7AF-C3D3-A0E6-BCB1-D8974CF11A88}"/>
                </a:ext>
              </a:extLst>
            </p:cNvPr>
            <p:cNvSpPr txBox="1"/>
            <p:nvPr/>
          </p:nvSpPr>
          <p:spPr>
            <a:xfrm>
              <a:off x="837158" y="5991993"/>
              <a:ext cx="2090367" cy="707886"/>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attend lessons and complete the activities set, you are meeting the basic expectations at college, but you are unlikely to meet your minimum target grade</a:t>
              </a:r>
              <a:endParaRPr lang="en-GB" sz="1050" dirty="0">
                <a:solidFill>
                  <a:schemeClr val="bg1"/>
                </a:solidFill>
                <a:latin typeface="Gotham Bold" pitchFamily="50" charset="0"/>
                <a:cs typeface="Gotham Bold" pitchFamily="50" charset="0"/>
              </a:endParaRPr>
            </a:p>
          </p:txBody>
        </p:sp>
        <p:sp>
          <p:nvSpPr>
            <p:cNvPr id="105" name="Star: 5 Points 104">
              <a:extLst>
                <a:ext uri="{FF2B5EF4-FFF2-40B4-BE49-F238E27FC236}">
                  <a16:creationId xmlns:a16="http://schemas.microsoft.com/office/drawing/2014/main" id="{9C47A074-CD95-88CE-3413-DB0F364D9FC9}"/>
                </a:ext>
              </a:extLst>
            </p:cNvPr>
            <p:cNvSpPr/>
            <p:nvPr/>
          </p:nvSpPr>
          <p:spPr>
            <a:xfrm>
              <a:off x="398035" y="6095769"/>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A31C71"/>
                  </a:solidFill>
                  <a:latin typeface="Gotham Bold" pitchFamily="50" charset="0"/>
                  <a:cs typeface="Gotham Bold" pitchFamily="50" charset="0"/>
                </a:rPr>
                <a:t>1</a:t>
              </a:r>
            </a:p>
          </p:txBody>
        </p:sp>
      </p:grpSp>
      <p:grpSp>
        <p:nvGrpSpPr>
          <p:cNvPr id="2" name="Group 1">
            <a:extLst>
              <a:ext uri="{FF2B5EF4-FFF2-40B4-BE49-F238E27FC236}">
                <a16:creationId xmlns:a16="http://schemas.microsoft.com/office/drawing/2014/main" id="{5F398402-C746-9DCA-DB5B-D0F8117AC9E7}"/>
              </a:ext>
            </a:extLst>
          </p:cNvPr>
          <p:cNvGrpSpPr/>
          <p:nvPr/>
        </p:nvGrpSpPr>
        <p:grpSpPr>
          <a:xfrm>
            <a:off x="3181977" y="6009188"/>
            <a:ext cx="2651341" cy="508844"/>
            <a:chOff x="3147270" y="6132626"/>
            <a:chExt cx="2651341" cy="508844"/>
          </a:xfrm>
          <a:solidFill>
            <a:srgbClr val="D70073"/>
          </a:solidFill>
        </p:grpSpPr>
        <p:sp>
          <p:nvSpPr>
            <p:cNvPr id="98" name="Rectangle: Rounded Corners 97">
              <a:extLst>
                <a:ext uri="{FF2B5EF4-FFF2-40B4-BE49-F238E27FC236}">
                  <a16:creationId xmlns:a16="http://schemas.microsoft.com/office/drawing/2014/main" id="{7347C9C5-FF9B-78AF-782F-020F58B878A4}"/>
                </a:ext>
              </a:extLst>
            </p:cNvPr>
            <p:cNvSpPr/>
            <p:nvPr/>
          </p:nvSpPr>
          <p:spPr>
            <a:xfrm>
              <a:off x="3147270" y="6132626"/>
              <a:ext cx="2618704" cy="508844"/>
            </a:xfrm>
            <a:prstGeom prst="roundRect">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TextBox 102">
              <a:extLst>
                <a:ext uri="{FF2B5EF4-FFF2-40B4-BE49-F238E27FC236}">
                  <a16:creationId xmlns:a16="http://schemas.microsoft.com/office/drawing/2014/main" id="{CD352189-82DB-524A-B0E5-9AAD321EBE8D}"/>
                </a:ext>
              </a:extLst>
            </p:cNvPr>
            <p:cNvSpPr txBox="1"/>
            <p:nvPr/>
          </p:nvSpPr>
          <p:spPr>
            <a:xfrm>
              <a:off x="3708244" y="6156216"/>
              <a:ext cx="2090367" cy="461665"/>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 and 2 only, you are unlikely to meet your aspirational grade</a:t>
              </a:r>
              <a:endParaRPr lang="en-GB" sz="1050" dirty="0">
                <a:solidFill>
                  <a:schemeClr val="bg1"/>
                </a:solidFill>
                <a:latin typeface="Gotham Bold" pitchFamily="50" charset="0"/>
                <a:cs typeface="Gotham Bold" pitchFamily="50" charset="0"/>
              </a:endParaRPr>
            </a:p>
          </p:txBody>
        </p:sp>
        <p:sp>
          <p:nvSpPr>
            <p:cNvPr id="106" name="Star: 5 Points 105">
              <a:extLst>
                <a:ext uri="{FF2B5EF4-FFF2-40B4-BE49-F238E27FC236}">
                  <a16:creationId xmlns:a16="http://schemas.microsoft.com/office/drawing/2014/main" id="{53D27FE4-F14E-DB91-9C9E-3A916A927312}"/>
                </a:ext>
              </a:extLst>
            </p:cNvPr>
            <p:cNvSpPr/>
            <p:nvPr/>
          </p:nvSpPr>
          <p:spPr>
            <a:xfrm>
              <a:off x="3177009" y="6140590"/>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D70073"/>
                  </a:solidFill>
                  <a:latin typeface="Gotham Bold" pitchFamily="50" charset="0"/>
                  <a:cs typeface="Gotham Bold" pitchFamily="50" charset="0"/>
                </a:rPr>
                <a:t>2</a:t>
              </a:r>
            </a:p>
          </p:txBody>
        </p:sp>
      </p:grpSp>
      <p:grpSp>
        <p:nvGrpSpPr>
          <p:cNvPr id="3" name="Group 2">
            <a:extLst>
              <a:ext uri="{FF2B5EF4-FFF2-40B4-BE49-F238E27FC236}">
                <a16:creationId xmlns:a16="http://schemas.microsoft.com/office/drawing/2014/main" id="{005140FF-FB85-B463-93C9-6AA10BE3D699}"/>
              </a:ext>
            </a:extLst>
          </p:cNvPr>
          <p:cNvGrpSpPr/>
          <p:nvPr/>
        </p:nvGrpSpPr>
        <p:grpSpPr>
          <a:xfrm>
            <a:off x="6026208" y="5997181"/>
            <a:ext cx="2628421" cy="508844"/>
            <a:chOff x="6046277" y="6097323"/>
            <a:chExt cx="2628421" cy="508844"/>
          </a:xfrm>
          <a:solidFill>
            <a:srgbClr val="EC6608"/>
          </a:solidFill>
        </p:grpSpPr>
        <p:sp>
          <p:nvSpPr>
            <p:cNvPr id="97" name="Rectangle: Rounded Corners 96">
              <a:extLst>
                <a:ext uri="{FF2B5EF4-FFF2-40B4-BE49-F238E27FC236}">
                  <a16:creationId xmlns:a16="http://schemas.microsoft.com/office/drawing/2014/main" id="{4D86AC52-4853-CC60-83F7-1157A708E854}"/>
                </a:ext>
              </a:extLst>
            </p:cNvPr>
            <p:cNvSpPr/>
            <p:nvPr/>
          </p:nvSpPr>
          <p:spPr>
            <a:xfrm>
              <a:off x="6046277" y="6097323"/>
              <a:ext cx="2558642" cy="508844"/>
            </a:xfrm>
            <a:prstGeom prst="roundRect">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a:extLst>
                <a:ext uri="{FF2B5EF4-FFF2-40B4-BE49-F238E27FC236}">
                  <a16:creationId xmlns:a16="http://schemas.microsoft.com/office/drawing/2014/main" id="{A7B3CFB2-1FC0-0626-564C-D9D511A16758}"/>
                </a:ext>
              </a:extLst>
            </p:cNvPr>
            <p:cNvSpPr txBox="1"/>
            <p:nvPr/>
          </p:nvSpPr>
          <p:spPr>
            <a:xfrm>
              <a:off x="6584331" y="6120912"/>
              <a:ext cx="2090367" cy="461665"/>
            </a:xfrm>
            <a:prstGeom prst="rect">
              <a:avLst/>
            </a:prstGeom>
            <a:noFill/>
            <a:ln>
              <a:no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1-3, you are more likely to be moving towards your aspirational grade</a:t>
              </a:r>
              <a:endParaRPr lang="en-GB" sz="1050" dirty="0">
                <a:solidFill>
                  <a:schemeClr val="bg1"/>
                </a:solidFill>
                <a:latin typeface="Gotham Bold" pitchFamily="50" charset="0"/>
                <a:cs typeface="Gotham Bold" pitchFamily="50" charset="0"/>
              </a:endParaRPr>
            </a:p>
          </p:txBody>
        </p:sp>
        <p:sp>
          <p:nvSpPr>
            <p:cNvPr id="107" name="Star: 5 Points 106">
              <a:extLst>
                <a:ext uri="{FF2B5EF4-FFF2-40B4-BE49-F238E27FC236}">
                  <a16:creationId xmlns:a16="http://schemas.microsoft.com/office/drawing/2014/main" id="{773241BE-067F-0330-A16A-EC1B4B74FBC5}"/>
                </a:ext>
              </a:extLst>
            </p:cNvPr>
            <p:cNvSpPr/>
            <p:nvPr/>
          </p:nvSpPr>
          <p:spPr>
            <a:xfrm>
              <a:off x="6115073" y="6116588"/>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EC6608"/>
                  </a:solidFill>
                  <a:latin typeface="Gotham Bold" pitchFamily="50" charset="0"/>
                  <a:cs typeface="Gotham Bold" pitchFamily="50" charset="0"/>
                </a:rPr>
                <a:t>3</a:t>
              </a:r>
            </a:p>
          </p:txBody>
        </p:sp>
      </p:grpSp>
      <p:grpSp>
        <p:nvGrpSpPr>
          <p:cNvPr id="4" name="Group 3">
            <a:extLst>
              <a:ext uri="{FF2B5EF4-FFF2-40B4-BE49-F238E27FC236}">
                <a16:creationId xmlns:a16="http://schemas.microsoft.com/office/drawing/2014/main" id="{F37336DC-BF2F-D004-DBF6-6BC166653D78}"/>
              </a:ext>
            </a:extLst>
          </p:cNvPr>
          <p:cNvGrpSpPr/>
          <p:nvPr/>
        </p:nvGrpSpPr>
        <p:grpSpPr>
          <a:xfrm>
            <a:off x="8820167" y="6027639"/>
            <a:ext cx="2664002" cy="508844"/>
            <a:chOff x="8907113" y="6101325"/>
            <a:chExt cx="2558642" cy="508844"/>
          </a:xfrm>
          <a:solidFill>
            <a:srgbClr val="C7CB00"/>
          </a:solidFill>
        </p:grpSpPr>
        <p:sp>
          <p:nvSpPr>
            <p:cNvPr id="100" name="Rectangle: Rounded Corners 99">
              <a:extLst>
                <a:ext uri="{FF2B5EF4-FFF2-40B4-BE49-F238E27FC236}">
                  <a16:creationId xmlns:a16="http://schemas.microsoft.com/office/drawing/2014/main" id="{9F1B3C35-86E7-6527-D4E8-F130EA462D9B}"/>
                </a:ext>
              </a:extLst>
            </p:cNvPr>
            <p:cNvSpPr/>
            <p:nvPr/>
          </p:nvSpPr>
          <p:spPr>
            <a:xfrm>
              <a:off x="8907113" y="6101325"/>
              <a:ext cx="2558642" cy="508844"/>
            </a:xfrm>
            <a:prstGeom prst="roundRect">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a:extLst>
                <a:ext uri="{FF2B5EF4-FFF2-40B4-BE49-F238E27FC236}">
                  <a16:creationId xmlns:a16="http://schemas.microsoft.com/office/drawing/2014/main" id="{3567CE76-8497-532B-FA06-653869E095D6}"/>
                </a:ext>
              </a:extLst>
            </p:cNvPr>
            <p:cNvSpPr txBox="1"/>
            <p:nvPr/>
          </p:nvSpPr>
          <p:spPr>
            <a:xfrm>
              <a:off x="9425567" y="6131911"/>
              <a:ext cx="2007694" cy="461665"/>
            </a:xfrm>
            <a:prstGeom prst="rect">
              <a:avLst/>
            </a:prstGeom>
            <a:grpFill/>
            <a:ln>
              <a:noFill/>
            </a:ln>
          </p:spPr>
          <p:txBody>
            <a:bodyPr wrap="square" rtlCol="0">
              <a:spAutoFit/>
            </a:bodyPr>
            <a:lstStyle/>
            <a:p>
              <a:r>
                <a:rPr lang="en-GB" sz="800" dirty="0">
                  <a:solidFill>
                    <a:schemeClr val="bg1"/>
                  </a:solidFill>
                  <a:latin typeface="Gotham Bold" pitchFamily="50" charset="0"/>
                  <a:cs typeface="Gotham Bold" pitchFamily="50" charset="0"/>
                </a:rPr>
                <a:t>If you complete stages 1-4, you are giving yourself the best chance of meeting your aspirational grade</a:t>
              </a:r>
              <a:endParaRPr lang="en-GB" sz="1050" dirty="0">
                <a:solidFill>
                  <a:schemeClr val="bg1"/>
                </a:solidFill>
                <a:latin typeface="Gotham Bold" pitchFamily="50" charset="0"/>
                <a:cs typeface="Gotham Bold" pitchFamily="50" charset="0"/>
              </a:endParaRPr>
            </a:p>
          </p:txBody>
        </p:sp>
        <p:sp>
          <p:nvSpPr>
            <p:cNvPr id="108" name="Star: 5 Points 107">
              <a:extLst>
                <a:ext uri="{FF2B5EF4-FFF2-40B4-BE49-F238E27FC236}">
                  <a16:creationId xmlns:a16="http://schemas.microsoft.com/office/drawing/2014/main" id="{B6FFFA58-E272-6508-BD8D-D345AE7E5AC5}"/>
                </a:ext>
              </a:extLst>
            </p:cNvPr>
            <p:cNvSpPr/>
            <p:nvPr/>
          </p:nvSpPr>
          <p:spPr>
            <a:xfrm>
              <a:off x="8939750" y="6111185"/>
              <a:ext cx="468903" cy="468903"/>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C7CB00"/>
                  </a:solidFill>
                  <a:latin typeface="Gotham Bold" pitchFamily="50" charset="0"/>
                  <a:cs typeface="Gotham Bold" pitchFamily="50" charset="0"/>
                </a:rPr>
                <a:t>4</a:t>
              </a:r>
            </a:p>
          </p:txBody>
        </p:sp>
      </p:grpSp>
      <p:sp>
        <p:nvSpPr>
          <p:cNvPr id="32" name="TextBox 31">
            <a:extLst>
              <a:ext uri="{FF2B5EF4-FFF2-40B4-BE49-F238E27FC236}">
                <a16:creationId xmlns:a16="http://schemas.microsoft.com/office/drawing/2014/main" id="{5F17B42C-D5D3-F879-94B0-B0893EB9C04E}"/>
              </a:ext>
            </a:extLst>
          </p:cNvPr>
          <p:cNvSpPr txBox="1"/>
          <p:nvPr/>
        </p:nvSpPr>
        <p:spPr>
          <a:xfrm>
            <a:off x="7822426" y="5247347"/>
            <a:ext cx="3921845" cy="707886"/>
          </a:xfrm>
          <a:prstGeom prst="rect">
            <a:avLst/>
          </a:prstGeom>
          <a:noFill/>
        </p:spPr>
        <p:txBody>
          <a:bodyPr wrap="square" rtlCol="0">
            <a:spAutoFit/>
          </a:bodyPr>
          <a:lstStyle/>
          <a:p>
            <a:pPr algn="r"/>
            <a:r>
              <a:rPr lang="en-GB" sz="1600" dirty="0">
                <a:solidFill>
                  <a:schemeClr val="bg1"/>
                </a:solidFill>
                <a:latin typeface="Gotham Bold" pitchFamily="50" charset="0"/>
                <a:cs typeface="Gotham Bold" pitchFamily="50" charset="0"/>
              </a:rPr>
              <a:t>Engagement with Learning Score…</a:t>
            </a:r>
          </a:p>
          <a:p>
            <a:pPr algn="r"/>
            <a:r>
              <a:rPr lang="en-GB" sz="1200" dirty="0">
                <a:solidFill>
                  <a:schemeClr val="bg1"/>
                </a:solidFill>
                <a:latin typeface="Gotham Bold" pitchFamily="50" charset="0"/>
                <a:cs typeface="Gotham Bold" pitchFamily="50" charset="0"/>
              </a:rPr>
              <a:t>Boost your number to have the best chance to boost your grade</a:t>
            </a:r>
          </a:p>
        </p:txBody>
      </p:sp>
      <p:sp>
        <p:nvSpPr>
          <p:cNvPr id="6" name="Arrow: Right 5">
            <a:extLst>
              <a:ext uri="{FF2B5EF4-FFF2-40B4-BE49-F238E27FC236}">
                <a16:creationId xmlns:a16="http://schemas.microsoft.com/office/drawing/2014/main" id="{799BBED5-309D-779A-9762-41D76B5C46DF}"/>
              </a:ext>
            </a:extLst>
          </p:cNvPr>
          <p:cNvSpPr/>
          <p:nvPr/>
        </p:nvSpPr>
        <p:spPr>
          <a:xfrm>
            <a:off x="2774174" y="6156420"/>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Arrow: Right 8">
            <a:extLst>
              <a:ext uri="{FF2B5EF4-FFF2-40B4-BE49-F238E27FC236}">
                <a16:creationId xmlns:a16="http://schemas.microsoft.com/office/drawing/2014/main" id="{E5206022-FFD2-1C7A-B8A2-70FD37D3D137}"/>
              </a:ext>
            </a:extLst>
          </p:cNvPr>
          <p:cNvSpPr/>
          <p:nvPr/>
        </p:nvSpPr>
        <p:spPr>
          <a:xfrm>
            <a:off x="5630149" y="6271648"/>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Arrow: Right 18">
            <a:extLst>
              <a:ext uri="{FF2B5EF4-FFF2-40B4-BE49-F238E27FC236}">
                <a16:creationId xmlns:a16="http://schemas.microsoft.com/office/drawing/2014/main" id="{6A15C7F6-C02C-BA91-7E00-98A3C19F3673}"/>
              </a:ext>
            </a:extLst>
          </p:cNvPr>
          <p:cNvSpPr/>
          <p:nvPr/>
        </p:nvSpPr>
        <p:spPr>
          <a:xfrm>
            <a:off x="8411953" y="6250897"/>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Rounded Corners 27">
            <a:extLst>
              <a:ext uri="{FF2B5EF4-FFF2-40B4-BE49-F238E27FC236}">
                <a16:creationId xmlns:a16="http://schemas.microsoft.com/office/drawing/2014/main" id="{1F4DCF46-662C-21E0-A702-59C10CDCBBB6}"/>
              </a:ext>
            </a:extLst>
          </p:cNvPr>
          <p:cNvSpPr/>
          <p:nvPr/>
        </p:nvSpPr>
        <p:spPr>
          <a:xfrm>
            <a:off x="342669" y="1767483"/>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Rounded Corners 28">
            <a:extLst>
              <a:ext uri="{FF2B5EF4-FFF2-40B4-BE49-F238E27FC236}">
                <a16:creationId xmlns:a16="http://schemas.microsoft.com/office/drawing/2014/main" id="{B4A959D0-7103-32ED-44A2-BE703F8B6D52}"/>
              </a:ext>
            </a:extLst>
          </p:cNvPr>
          <p:cNvSpPr/>
          <p:nvPr/>
        </p:nvSpPr>
        <p:spPr>
          <a:xfrm>
            <a:off x="5932533" y="1767483"/>
            <a:ext cx="2558642" cy="263666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Rounded Corners 29">
            <a:extLst>
              <a:ext uri="{FF2B5EF4-FFF2-40B4-BE49-F238E27FC236}">
                <a16:creationId xmlns:a16="http://schemas.microsoft.com/office/drawing/2014/main" id="{E1C13FD0-9625-0090-76DA-F882D80729C7}"/>
              </a:ext>
            </a:extLst>
          </p:cNvPr>
          <p:cNvSpPr/>
          <p:nvPr/>
        </p:nvSpPr>
        <p:spPr>
          <a:xfrm>
            <a:off x="460815" y="1978417"/>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Rounded Corners 32">
            <a:extLst>
              <a:ext uri="{FF2B5EF4-FFF2-40B4-BE49-F238E27FC236}">
                <a16:creationId xmlns:a16="http://schemas.microsoft.com/office/drawing/2014/main" id="{A0402AB4-45B7-095F-0DD8-C43D052DAB34}"/>
              </a:ext>
            </a:extLst>
          </p:cNvPr>
          <p:cNvSpPr/>
          <p:nvPr/>
        </p:nvSpPr>
        <p:spPr>
          <a:xfrm>
            <a:off x="460815" y="272040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Rounded Corners 33">
            <a:extLst>
              <a:ext uri="{FF2B5EF4-FFF2-40B4-BE49-F238E27FC236}">
                <a16:creationId xmlns:a16="http://schemas.microsoft.com/office/drawing/2014/main" id="{87E76162-CEDE-6C7B-0699-68B9D45894E6}"/>
              </a:ext>
            </a:extLst>
          </p:cNvPr>
          <p:cNvSpPr/>
          <p:nvPr/>
        </p:nvSpPr>
        <p:spPr>
          <a:xfrm>
            <a:off x="460815" y="3462389"/>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Rounded Corners 34">
            <a:extLst>
              <a:ext uri="{FF2B5EF4-FFF2-40B4-BE49-F238E27FC236}">
                <a16:creationId xmlns:a16="http://schemas.microsoft.com/office/drawing/2014/main" id="{FBB80DF5-10AF-EF45-8BD5-CAE06CF6D998}"/>
              </a:ext>
            </a:extLst>
          </p:cNvPr>
          <p:cNvSpPr/>
          <p:nvPr/>
        </p:nvSpPr>
        <p:spPr>
          <a:xfrm>
            <a:off x="460815" y="421431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Rounded Corners 35">
            <a:extLst>
              <a:ext uri="{FF2B5EF4-FFF2-40B4-BE49-F238E27FC236}">
                <a16:creationId xmlns:a16="http://schemas.microsoft.com/office/drawing/2014/main" id="{98F01BFD-9698-766C-7F88-50723A51592C}"/>
              </a:ext>
            </a:extLst>
          </p:cNvPr>
          <p:cNvSpPr/>
          <p:nvPr/>
        </p:nvSpPr>
        <p:spPr>
          <a:xfrm>
            <a:off x="481437" y="496623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A46C7BD5-F8DA-5BF7-6CF3-B32320325149}"/>
              </a:ext>
            </a:extLst>
          </p:cNvPr>
          <p:cNvSpPr/>
          <p:nvPr/>
        </p:nvSpPr>
        <p:spPr>
          <a:xfrm>
            <a:off x="3137601" y="1790666"/>
            <a:ext cx="2558642" cy="4087962"/>
          </a:xfrm>
          <a:custGeom>
            <a:avLst/>
            <a:gdLst>
              <a:gd name="connsiteX0" fmla="*/ 0 w 2558642"/>
              <a:gd name="connsiteY0" fmla="*/ 426449 h 4087962"/>
              <a:gd name="connsiteX1" fmla="*/ 426449 w 2558642"/>
              <a:gd name="connsiteY1" fmla="*/ 0 h 4087962"/>
              <a:gd name="connsiteX2" fmla="*/ 960915 w 2558642"/>
              <a:gd name="connsiteY2" fmla="*/ 0 h 4087962"/>
              <a:gd name="connsiteX3" fmla="*/ 1478324 w 2558642"/>
              <a:gd name="connsiteY3" fmla="*/ 0 h 4087962"/>
              <a:gd name="connsiteX4" fmla="*/ 2132193 w 2558642"/>
              <a:gd name="connsiteY4" fmla="*/ 0 h 4087962"/>
              <a:gd name="connsiteX5" fmla="*/ 2558642 w 2558642"/>
              <a:gd name="connsiteY5" fmla="*/ 426449 h 4087962"/>
              <a:gd name="connsiteX6" fmla="*/ 2558642 w 2558642"/>
              <a:gd name="connsiteY6" fmla="*/ 1008761 h 4087962"/>
              <a:gd name="connsiteX7" fmla="*/ 2558642 w 2558642"/>
              <a:gd name="connsiteY7" fmla="*/ 1655773 h 4087962"/>
              <a:gd name="connsiteX8" fmla="*/ 2558642 w 2558642"/>
              <a:gd name="connsiteY8" fmla="*/ 2302786 h 4087962"/>
              <a:gd name="connsiteX9" fmla="*/ 2558642 w 2558642"/>
              <a:gd name="connsiteY9" fmla="*/ 2917448 h 4087962"/>
              <a:gd name="connsiteX10" fmla="*/ 2558642 w 2558642"/>
              <a:gd name="connsiteY10" fmla="*/ 3661513 h 4087962"/>
              <a:gd name="connsiteX11" fmla="*/ 2132193 w 2558642"/>
              <a:gd name="connsiteY11" fmla="*/ 4087962 h 4087962"/>
              <a:gd name="connsiteX12" fmla="*/ 1546554 w 2558642"/>
              <a:gd name="connsiteY12" fmla="*/ 4087962 h 4087962"/>
              <a:gd name="connsiteX13" fmla="*/ 977973 w 2558642"/>
              <a:gd name="connsiteY13" fmla="*/ 4087962 h 4087962"/>
              <a:gd name="connsiteX14" fmla="*/ 426449 w 2558642"/>
              <a:gd name="connsiteY14" fmla="*/ 4087962 h 4087962"/>
              <a:gd name="connsiteX15" fmla="*/ 0 w 2558642"/>
              <a:gd name="connsiteY15" fmla="*/ 3661513 h 4087962"/>
              <a:gd name="connsiteX16" fmla="*/ 0 w 2558642"/>
              <a:gd name="connsiteY16" fmla="*/ 2982150 h 4087962"/>
              <a:gd name="connsiteX17" fmla="*/ 0 w 2558642"/>
              <a:gd name="connsiteY17" fmla="*/ 2432189 h 4087962"/>
              <a:gd name="connsiteX18" fmla="*/ 0 w 2558642"/>
              <a:gd name="connsiteY18" fmla="*/ 1752825 h 4087962"/>
              <a:gd name="connsiteX19" fmla="*/ 0 w 2558642"/>
              <a:gd name="connsiteY19" fmla="*/ 1073462 h 4087962"/>
              <a:gd name="connsiteX20" fmla="*/ 0 w 2558642"/>
              <a:gd name="connsiteY20" fmla="*/ 426449 h 408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558642" h="4087962" fill="none" extrusionOk="0">
                <a:moveTo>
                  <a:pt x="0" y="426449"/>
                </a:moveTo>
                <a:cubicBezTo>
                  <a:pt x="-48495" y="213662"/>
                  <a:pt x="173430" y="18562"/>
                  <a:pt x="426449" y="0"/>
                </a:cubicBezTo>
                <a:cubicBezTo>
                  <a:pt x="615162" y="16183"/>
                  <a:pt x="785505" y="19351"/>
                  <a:pt x="960915" y="0"/>
                </a:cubicBezTo>
                <a:cubicBezTo>
                  <a:pt x="1136325" y="-19351"/>
                  <a:pt x="1270736" y="14178"/>
                  <a:pt x="1478324" y="0"/>
                </a:cubicBezTo>
                <a:cubicBezTo>
                  <a:pt x="1685912" y="-14178"/>
                  <a:pt x="1984940" y="24488"/>
                  <a:pt x="2132193" y="0"/>
                </a:cubicBezTo>
                <a:cubicBezTo>
                  <a:pt x="2355081" y="12861"/>
                  <a:pt x="2530691" y="190175"/>
                  <a:pt x="2558642" y="426449"/>
                </a:cubicBezTo>
                <a:cubicBezTo>
                  <a:pt x="2562488" y="698533"/>
                  <a:pt x="2534297" y="892153"/>
                  <a:pt x="2558642" y="1008761"/>
                </a:cubicBezTo>
                <a:cubicBezTo>
                  <a:pt x="2582987" y="1125369"/>
                  <a:pt x="2556609" y="1353845"/>
                  <a:pt x="2558642" y="1655773"/>
                </a:cubicBezTo>
                <a:cubicBezTo>
                  <a:pt x="2560675" y="1957701"/>
                  <a:pt x="2556959" y="2162282"/>
                  <a:pt x="2558642" y="2302786"/>
                </a:cubicBezTo>
                <a:cubicBezTo>
                  <a:pt x="2560325" y="2443290"/>
                  <a:pt x="2545178" y="2768487"/>
                  <a:pt x="2558642" y="2917448"/>
                </a:cubicBezTo>
                <a:cubicBezTo>
                  <a:pt x="2572106" y="3066409"/>
                  <a:pt x="2525821" y="3368054"/>
                  <a:pt x="2558642" y="3661513"/>
                </a:cubicBezTo>
                <a:cubicBezTo>
                  <a:pt x="2569600" y="3888878"/>
                  <a:pt x="2381986" y="4130090"/>
                  <a:pt x="2132193" y="4087962"/>
                </a:cubicBezTo>
                <a:cubicBezTo>
                  <a:pt x="1842835" y="4112104"/>
                  <a:pt x="1835763" y="4083957"/>
                  <a:pt x="1546554" y="4087962"/>
                </a:cubicBezTo>
                <a:cubicBezTo>
                  <a:pt x="1257345" y="4091967"/>
                  <a:pt x="1235198" y="4068242"/>
                  <a:pt x="977973" y="4087962"/>
                </a:cubicBezTo>
                <a:cubicBezTo>
                  <a:pt x="720748" y="4107682"/>
                  <a:pt x="585033" y="4078487"/>
                  <a:pt x="426449" y="4087962"/>
                </a:cubicBezTo>
                <a:cubicBezTo>
                  <a:pt x="163473" y="4103675"/>
                  <a:pt x="20396" y="3889460"/>
                  <a:pt x="0" y="3661513"/>
                </a:cubicBezTo>
                <a:cubicBezTo>
                  <a:pt x="-25587" y="3471093"/>
                  <a:pt x="28362" y="3191023"/>
                  <a:pt x="0" y="2982150"/>
                </a:cubicBezTo>
                <a:cubicBezTo>
                  <a:pt x="-28362" y="2773277"/>
                  <a:pt x="13170" y="2689172"/>
                  <a:pt x="0" y="2432189"/>
                </a:cubicBezTo>
                <a:cubicBezTo>
                  <a:pt x="-13170" y="2175206"/>
                  <a:pt x="22591" y="1973585"/>
                  <a:pt x="0" y="1752825"/>
                </a:cubicBezTo>
                <a:cubicBezTo>
                  <a:pt x="-22591" y="1532065"/>
                  <a:pt x="-30296" y="1222069"/>
                  <a:pt x="0" y="1073462"/>
                </a:cubicBezTo>
                <a:cubicBezTo>
                  <a:pt x="30296" y="924855"/>
                  <a:pt x="18313" y="687837"/>
                  <a:pt x="0" y="426449"/>
                </a:cubicBezTo>
                <a:close/>
              </a:path>
              <a:path w="2558642" h="4087962" stroke="0" extrusionOk="0">
                <a:moveTo>
                  <a:pt x="0" y="426449"/>
                </a:moveTo>
                <a:cubicBezTo>
                  <a:pt x="-17933" y="143471"/>
                  <a:pt x="192739" y="-36805"/>
                  <a:pt x="426449" y="0"/>
                </a:cubicBezTo>
                <a:cubicBezTo>
                  <a:pt x="662727" y="7497"/>
                  <a:pt x="775469" y="-11770"/>
                  <a:pt x="1029145" y="0"/>
                </a:cubicBezTo>
                <a:cubicBezTo>
                  <a:pt x="1282821" y="11770"/>
                  <a:pt x="1294132" y="1552"/>
                  <a:pt x="1546554" y="0"/>
                </a:cubicBezTo>
                <a:cubicBezTo>
                  <a:pt x="1798976" y="-1552"/>
                  <a:pt x="1966887" y="-11237"/>
                  <a:pt x="2132193" y="0"/>
                </a:cubicBezTo>
                <a:cubicBezTo>
                  <a:pt x="2361611" y="43997"/>
                  <a:pt x="2583606" y="240382"/>
                  <a:pt x="2558642" y="426449"/>
                </a:cubicBezTo>
                <a:cubicBezTo>
                  <a:pt x="2572864" y="774013"/>
                  <a:pt x="2586080" y="802425"/>
                  <a:pt x="2558642" y="1138163"/>
                </a:cubicBezTo>
                <a:cubicBezTo>
                  <a:pt x="2531204" y="1473901"/>
                  <a:pt x="2549336" y="1501974"/>
                  <a:pt x="2558642" y="1785176"/>
                </a:cubicBezTo>
                <a:cubicBezTo>
                  <a:pt x="2567948" y="2068378"/>
                  <a:pt x="2583270" y="2172921"/>
                  <a:pt x="2558642" y="2432189"/>
                </a:cubicBezTo>
                <a:cubicBezTo>
                  <a:pt x="2534014" y="2691457"/>
                  <a:pt x="2564934" y="2785304"/>
                  <a:pt x="2558642" y="3046851"/>
                </a:cubicBezTo>
                <a:cubicBezTo>
                  <a:pt x="2552350" y="3308398"/>
                  <a:pt x="2536516" y="3473850"/>
                  <a:pt x="2558642" y="3661513"/>
                </a:cubicBezTo>
                <a:cubicBezTo>
                  <a:pt x="2537906" y="3913280"/>
                  <a:pt x="2321989" y="4099875"/>
                  <a:pt x="2132193" y="4087962"/>
                </a:cubicBezTo>
                <a:cubicBezTo>
                  <a:pt x="1849792" y="4105692"/>
                  <a:pt x="1664320" y="4090596"/>
                  <a:pt x="1546554" y="4087962"/>
                </a:cubicBezTo>
                <a:cubicBezTo>
                  <a:pt x="1428788" y="4085328"/>
                  <a:pt x="1246123" y="4096379"/>
                  <a:pt x="1029145" y="4087962"/>
                </a:cubicBezTo>
                <a:cubicBezTo>
                  <a:pt x="812167" y="4079545"/>
                  <a:pt x="629443" y="4077458"/>
                  <a:pt x="426449" y="4087962"/>
                </a:cubicBezTo>
                <a:cubicBezTo>
                  <a:pt x="169122" y="4036106"/>
                  <a:pt x="8510" y="3871758"/>
                  <a:pt x="0" y="3661513"/>
                </a:cubicBezTo>
                <a:cubicBezTo>
                  <a:pt x="13092" y="3427666"/>
                  <a:pt x="-12909" y="3250218"/>
                  <a:pt x="0" y="3079201"/>
                </a:cubicBezTo>
                <a:cubicBezTo>
                  <a:pt x="12909" y="2908184"/>
                  <a:pt x="-24129" y="2736393"/>
                  <a:pt x="0" y="2496890"/>
                </a:cubicBezTo>
                <a:cubicBezTo>
                  <a:pt x="24129" y="2257387"/>
                  <a:pt x="2751" y="2058248"/>
                  <a:pt x="0" y="1785176"/>
                </a:cubicBezTo>
                <a:cubicBezTo>
                  <a:pt x="-2751" y="1512104"/>
                  <a:pt x="-11010" y="1327777"/>
                  <a:pt x="0" y="1073462"/>
                </a:cubicBezTo>
                <a:cubicBezTo>
                  <a:pt x="11010" y="819147"/>
                  <a:pt x="26079" y="741933"/>
                  <a:pt x="0" y="426449"/>
                </a:cubicBezTo>
                <a:close/>
              </a:path>
            </a:pathLst>
          </a:custGeom>
          <a:solidFill>
            <a:schemeClr val="bg1"/>
          </a:solidFill>
          <a:ln w="28575">
            <a:solidFill>
              <a:srgbClr val="A81F27"/>
            </a:solidFill>
            <a:prstDash val="dashDot"/>
            <a:extLst>
              <a:ext uri="{C807C97D-BFC1-408E-A445-0C87EB9F89A2}">
                <ask:lineSketchStyleProps xmlns:ask="http://schemas.microsoft.com/office/drawing/2018/sketchyshapes" sd="2344115641">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Rounded Corners 50">
            <a:extLst>
              <a:ext uri="{FF2B5EF4-FFF2-40B4-BE49-F238E27FC236}">
                <a16:creationId xmlns:a16="http://schemas.microsoft.com/office/drawing/2014/main" id="{3F79FBF7-D7AD-F679-3623-E2DD0A96326F}"/>
              </a:ext>
            </a:extLst>
          </p:cNvPr>
          <p:cNvSpPr/>
          <p:nvPr/>
        </p:nvSpPr>
        <p:spPr>
          <a:xfrm>
            <a:off x="3255747" y="2001600"/>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Rounded Corners 51">
            <a:extLst>
              <a:ext uri="{FF2B5EF4-FFF2-40B4-BE49-F238E27FC236}">
                <a16:creationId xmlns:a16="http://schemas.microsoft.com/office/drawing/2014/main" id="{0C5A23AF-489F-6613-157B-C5192D794618}"/>
              </a:ext>
            </a:extLst>
          </p:cNvPr>
          <p:cNvSpPr/>
          <p:nvPr/>
        </p:nvSpPr>
        <p:spPr>
          <a:xfrm>
            <a:off x="3255747" y="2743586"/>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Rounded Corners 52">
            <a:extLst>
              <a:ext uri="{FF2B5EF4-FFF2-40B4-BE49-F238E27FC236}">
                <a16:creationId xmlns:a16="http://schemas.microsoft.com/office/drawing/2014/main" id="{ADEEE0F3-FB7D-E039-5B93-8F8C3FC57EA6}"/>
              </a:ext>
            </a:extLst>
          </p:cNvPr>
          <p:cNvSpPr/>
          <p:nvPr/>
        </p:nvSpPr>
        <p:spPr>
          <a:xfrm>
            <a:off x="3255747" y="3485572"/>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Rounded Corners 53">
            <a:extLst>
              <a:ext uri="{FF2B5EF4-FFF2-40B4-BE49-F238E27FC236}">
                <a16:creationId xmlns:a16="http://schemas.microsoft.com/office/drawing/2014/main" id="{46F9AEB8-A33B-4048-28CF-A430C26BC274}"/>
              </a:ext>
            </a:extLst>
          </p:cNvPr>
          <p:cNvSpPr/>
          <p:nvPr/>
        </p:nvSpPr>
        <p:spPr>
          <a:xfrm>
            <a:off x="3255747" y="4227558"/>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Rounded Corners 54">
            <a:extLst>
              <a:ext uri="{FF2B5EF4-FFF2-40B4-BE49-F238E27FC236}">
                <a16:creationId xmlns:a16="http://schemas.microsoft.com/office/drawing/2014/main" id="{FF1E9793-9E24-CD5B-DE14-856F6B03F8DC}"/>
              </a:ext>
            </a:extLst>
          </p:cNvPr>
          <p:cNvSpPr/>
          <p:nvPr/>
        </p:nvSpPr>
        <p:spPr>
          <a:xfrm>
            <a:off x="3276369" y="496954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3CBF8BE7-7546-D7BC-4FD6-D8D494859643}"/>
              </a:ext>
            </a:extLst>
          </p:cNvPr>
          <p:cNvSpPr/>
          <p:nvPr/>
        </p:nvSpPr>
        <p:spPr>
          <a:xfrm>
            <a:off x="6086331" y="2007270"/>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Rounded Corners 56">
            <a:extLst>
              <a:ext uri="{FF2B5EF4-FFF2-40B4-BE49-F238E27FC236}">
                <a16:creationId xmlns:a16="http://schemas.microsoft.com/office/drawing/2014/main" id="{BD0C432E-444D-27D0-B113-4877C22A946A}"/>
              </a:ext>
            </a:extLst>
          </p:cNvPr>
          <p:cNvSpPr/>
          <p:nvPr/>
        </p:nvSpPr>
        <p:spPr>
          <a:xfrm>
            <a:off x="6086331" y="2739317"/>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Rounded Corners 57">
            <a:extLst>
              <a:ext uri="{FF2B5EF4-FFF2-40B4-BE49-F238E27FC236}">
                <a16:creationId xmlns:a16="http://schemas.microsoft.com/office/drawing/2014/main" id="{513E4A70-A243-38E6-3245-143F91E840BF}"/>
              </a:ext>
            </a:extLst>
          </p:cNvPr>
          <p:cNvSpPr/>
          <p:nvPr/>
        </p:nvSpPr>
        <p:spPr>
          <a:xfrm>
            <a:off x="6086331" y="3481303"/>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Rounded Corners 58">
            <a:extLst>
              <a:ext uri="{FF2B5EF4-FFF2-40B4-BE49-F238E27FC236}">
                <a16:creationId xmlns:a16="http://schemas.microsoft.com/office/drawing/2014/main" id="{5849EB47-DF04-A675-C253-98E0E8A83C66}"/>
              </a:ext>
            </a:extLst>
          </p:cNvPr>
          <p:cNvSpPr/>
          <p:nvPr/>
        </p:nvSpPr>
        <p:spPr>
          <a:xfrm>
            <a:off x="8727465" y="1767483"/>
            <a:ext cx="2558642" cy="2636667"/>
          </a:xfrm>
          <a:prstGeom prst="roundRect">
            <a:avLst/>
          </a:prstGeom>
          <a:solidFill>
            <a:schemeClr val="bg1"/>
          </a:solidFill>
          <a:ln w="28575">
            <a:solidFill>
              <a:srgbClr val="A81F2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Rounded Corners 59">
            <a:extLst>
              <a:ext uri="{FF2B5EF4-FFF2-40B4-BE49-F238E27FC236}">
                <a16:creationId xmlns:a16="http://schemas.microsoft.com/office/drawing/2014/main" id="{DFACDEB1-D7A2-4FEA-29A9-0EB43E0EDAF5}"/>
              </a:ext>
            </a:extLst>
          </p:cNvPr>
          <p:cNvSpPr/>
          <p:nvPr/>
        </p:nvSpPr>
        <p:spPr>
          <a:xfrm>
            <a:off x="8881263" y="1997331"/>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Rounded Corners 60">
            <a:extLst>
              <a:ext uri="{FF2B5EF4-FFF2-40B4-BE49-F238E27FC236}">
                <a16:creationId xmlns:a16="http://schemas.microsoft.com/office/drawing/2014/main" id="{9CE0C3DA-5CEF-3DEB-A17C-354A8EEAEDD0}"/>
              </a:ext>
            </a:extLst>
          </p:cNvPr>
          <p:cNvSpPr/>
          <p:nvPr/>
        </p:nvSpPr>
        <p:spPr>
          <a:xfrm>
            <a:off x="8881263" y="2739317"/>
            <a:ext cx="2281106" cy="573433"/>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Rounded Corners 61">
            <a:extLst>
              <a:ext uri="{FF2B5EF4-FFF2-40B4-BE49-F238E27FC236}">
                <a16:creationId xmlns:a16="http://schemas.microsoft.com/office/drawing/2014/main" id="{27C42E49-8F69-10BA-80B7-021F8C3E130A}"/>
              </a:ext>
            </a:extLst>
          </p:cNvPr>
          <p:cNvSpPr/>
          <p:nvPr/>
        </p:nvSpPr>
        <p:spPr>
          <a:xfrm>
            <a:off x="8881263" y="3481303"/>
            <a:ext cx="2281106" cy="738278"/>
          </a:xfrm>
          <a:prstGeom prst="roundRect">
            <a:avLst/>
          </a:prstGeom>
          <a:noFill/>
          <a:ln w="28575">
            <a:solidFill>
              <a:srgbClr val="A8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a:extLst>
              <a:ext uri="{FF2B5EF4-FFF2-40B4-BE49-F238E27FC236}">
                <a16:creationId xmlns:a16="http://schemas.microsoft.com/office/drawing/2014/main" id="{4797EC0B-CFDE-8ED0-BCC4-554BCD65D615}"/>
              </a:ext>
            </a:extLst>
          </p:cNvPr>
          <p:cNvSpPr txBox="1"/>
          <p:nvPr/>
        </p:nvSpPr>
        <p:spPr>
          <a:xfrm>
            <a:off x="481437" y="2031522"/>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Read over class notes every week. Highlight areas you need to revise and start to build up a revision folder.</a:t>
            </a:r>
            <a:endParaRPr lang="en-GB" sz="1050" dirty="0">
              <a:solidFill>
                <a:srgbClr val="A81F27"/>
              </a:solidFill>
              <a:latin typeface="Gotham Bold" pitchFamily="50" charset="0"/>
              <a:cs typeface="Gotham Bold" pitchFamily="50" charset="0"/>
            </a:endParaRPr>
          </a:p>
        </p:txBody>
      </p:sp>
      <p:sp>
        <p:nvSpPr>
          <p:cNvPr id="64" name="TextBox 63">
            <a:extLst>
              <a:ext uri="{FF2B5EF4-FFF2-40B4-BE49-F238E27FC236}">
                <a16:creationId xmlns:a16="http://schemas.microsoft.com/office/drawing/2014/main" id="{B7F4E995-B25B-0A2F-00D8-9D7497855C7C}"/>
              </a:ext>
            </a:extLst>
          </p:cNvPr>
          <p:cNvSpPr txBox="1"/>
          <p:nvPr/>
        </p:nvSpPr>
        <p:spPr>
          <a:xfrm>
            <a:off x="476195" y="2742617"/>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Start to prepare summaries or revision notes for Unit 2 &amp; then 3 and Unit 4 (year 2)</a:t>
            </a:r>
            <a:endParaRPr lang="en-GB" sz="1050" dirty="0">
              <a:solidFill>
                <a:srgbClr val="A81F27"/>
              </a:solidFill>
              <a:latin typeface="Gotham Bold" pitchFamily="50" charset="0"/>
              <a:cs typeface="Gotham Bold" pitchFamily="50" charset="0"/>
            </a:endParaRPr>
          </a:p>
        </p:txBody>
      </p:sp>
      <p:sp>
        <p:nvSpPr>
          <p:cNvPr id="65" name="TextBox 64">
            <a:extLst>
              <a:ext uri="{FF2B5EF4-FFF2-40B4-BE49-F238E27FC236}">
                <a16:creationId xmlns:a16="http://schemas.microsoft.com/office/drawing/2014/main" id="{AEC51144-3FBC-F2C8-0FC3-49740F3D1562}"/>
              </a:ext>
            </a:extLst>
          </p:cNvPr>
          <p:cNvSpPr txBox="1"/>
          <p:nvPr/>
        </p:nvSpPr>
        <p:spPr>
          <a:xfrm>
            <a:off x="462389" y="3518272"/>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Make lists of key words/definitions and key themes from legislation and LO 1-4</a:t>
            </a:r>
            <a:endParaRPr lang="en-GB" sz="1050" dirty="0">
              <a:solidFill>
                <a:srgbClr val="A81F27"/>
              </a:solidFill>
              <a:latin typeface="Gotham Bold" pitchFamily="50" charset="0"/>
              <a:cs typeface="Gotham Bold" pitchFamily="50" charset="0"/>
            </a:endParaRPr>
          </a:p>
        </p:txBody>
      </p:sp>
      <p:sp>
        <p:nvSpPr>
          <p:cNvPr id="66" name="TextBox 65">
            <a:extLst>
              <a:ext uri="{FF2B5EF4-FFF2-40B4-BE49-F238E27FC236}">
                <a16:creationId xmlns:a16="http://schemas.microsoft.com/office/drawing/2014/main" id="{9A3127F5-BC5F-9AC0-8DE5-15C0A3077CBE}"/>
              </a:ext>
            </a:extLst>
          </p:cNvPr>
          <p:cNvSpPr txBox="1"/>
          <p:nvPr/>
        </p:nvSpPr>
        <p:spPr>
          <a:xfrm>
            <a:off x="476195" y="4219581"/>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Prepare at least 4 key themes for each subject, e.g. safeguarding, Acts and Body systems (year 2)</a:t>
            </a:r>
            <a:endParaRPr lang="en-GB" sz="1050" dirty="0">
              <a:solidFill>
                <a:srgbClr val="A81F27"/>
              </a:solidFill>
              <a:latin typeface="Gotham Bold" pitchFamily="50" charset="0"/>
              <a:cs typeface="Gotham Bold" pitchFamily="50" charset="0"/>
            </a:endParaRPr>
          </a:p>
        </p:txBody>
      </p:sp>
      <p:sp>
        <p:nvSpPr>
          <p:cNvPr id="67" name="TextBox 66">
            <a:extLst>
              <a:ext uri="{FF2B5EF4-FFF2-40B4-BE49-F238E27FC236}">
                <a16:creationId xmlns:a16="http://schemas.microsoft.com/office/drawing/2014/main" id="{7F6B0247-E14A-2340-9281-98848C47E759}"/>
              </a:ext>
            </a:extLst>
          </p:cNvPr>
          <p:cNvSpPr txBox="1"/>
          <p:nvPr/>
        </p:nvSpPr>
        <p:spPr>
          <a:xfrm>
            <a:off x="485283" y="4950627"/>
            <a:ext cx="2193371" cy="830997"/>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Bring in revision folder every week on designated lesson to share with teacher. Share with peers and test each other. Clarify with teacher your understanding or any areas you do not understand and wish to revision</a:t>
            </a:r>
          </a:p>
        </p:txBody>
      </p:sp>
      <p:sp>
        <p:nvSpPr>
          <p:cNvPr id="69" name="TextBox 68">
            <a:extLst>
              <a:ext uri="{FF2B5EF4-FFF2-40B4-BE49-F238E27FC236}">
                <a16:creationId xmlns:a16="http://schemas.microsoft.com/office/drawing/2014/main" id="{8526133C-3373-E565-6327-FB81EBA4F1E9}"/>
              </a:ext>
            </a:extLst>
          </p:cNvPr>
          <p:cNvSpPr txBox="1"/>
          <p:nvPr/>
        </p:nvSpPr>
        <p:spPr>
          <a:xfrm>
            <a:off x="3255747" y="203885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Illustrate your work with case studies or examples form practice to reinforce the themes.</a:t>
            </a:r>
            <a:endParaRPr lang="en-GB" sz="1050" dirty="0">
              <a:solidFill>
                <a:srgbClr val="A81F27"/>
              </a:solidFill>
              <a:latin typeface="Gotham Bold" pitchFamily="50" charset="0"/>
              <a:cs typeface="Gotham Bold" pitchFamily="50" charset="0"/>
            </a:endParaRPr>
          </a:p>
        </p:txBody>
      </p:sp>
      <p:sp>
        <p:nvSpPr>
          <p:cNvPr id="70" name="TextBox 69">
            <a:extLst>
              <a:ext uri="{FF2B5EF4-FFF2-40B4-BE49-F238E27FC236}">
                <a16:creationId xmlns:a16="http://schemas.microsoft.com/office/drawing/2014/main" id="{5A07E4C2-EF0F-E066-3D0A-F38B0C08CADB}"/>
              </a:ext>
            </a:extLst>
          </p:cNvPr>
          <p:cNvSpPr txBox="1"/>
          <p:nvPr/>
        </p:nvSpPr>
        <p:spPr>
          <a:xfrm>
            <a:off x="3255747" y="2766386"/>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Keep reducing your notes:            Which points/ quotes/ contextual ideas keep repeating? –you could reduce to small cards</a:t>
            </a:r>
            <a:endParaRPr lang="en-GB" sz="1050" dirty="0">
              <a:solidFill>
                <a:srgbClr val="A81F27"/>
              </a:solidFill>
              <a:latin typeface="Gotham Bold" pitchFamily="50" charset="0"/>
              <a:cs typeface="Gotham Bold" pitchFamily="50" charset="0"/>
            </a:endParaRPr>
          </a:p>
        </p:txBody>
      </p:sp>
      <p:sp>
        <p:nvSpPr>
          <p:cNvPr id="78" name="TextBox 77">
            <a:extLst>
              <a:ext uri="{FF2B5EF4-FFF2-40B4-BE49-F238E27FC236}">
                <a16:creationId xmlns:a16="http://schemas.microsoft.com/office/drawing/2014/main" id="{6DC65160-754A-40EB-9B56-6F218035AAE1}"/>
              </a:ext>
            </a:extLst>
          </p:cNvPr>
          <p:cNvSpPr txBox="1"/>
          <p:nvPr/>
        </p:nvSpPr>
        <p:spPr>
          <a:xfrm>
            <a:off x="3255747" y="350715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Highlight your definitions themes and applicable examples and revisit to reinforce understanding</a:t>
            </a:r>
            <a:endParaRPr lang="en-GB" sz="1050" dirty="0">
              <a:solidFill>
                <a:srgbClr val="A81F27"/>
              </a:solidFill>
              <a:latin typeface="Gotham Bold" pitchFamily="50" charset="0"/>
              <a:cs typeface="Gotham Bold" pitchFamily="50" charset="0"/>
            </a:endParaRPr>
          </a:p>
        </p:txBody>
      </p:sp>
      <p:sp>
        <p:nvSpPr>
          <p:cNvPr id="80" name="TextBox 79">
            <a:extLst>
              <a:ext uri="{FF2B5EF4-FFF2-40B4-BE49-F238E27FC236}">
                <a16:creationId xmlns:a16="http://schemas.microsoft.com/office/drawing/2014/main" id="{4DDEFCFF-0350-47D6-D42D-F32A01782940}"/>
              </a:ext>
            </a:extLst>
          </p:cNvPr>
          <p:cNvSpPr txBox="1"/>
          <p:nvPr/>
        </p:nvSpPr>
        <p:spPr>
          <a:xfrm>
            <a:off x="3255747" y="4242891"/>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Read  around each  subject follow suggested You Tube clips and articles supplied and apply these to your revision work</a:t>
            </a:r>
            <a:endParaRPr lang="en-GB" sz="1050" dirty="0">
              <a:solidFill>
                <a:srgbClr val="A81F27"/>
              </a:solidFill>
              <a:latin typeface="Gotham Bold" pitchFamily="50" charset="0"/>
              <a:cs typeface="Gotham Bold" pitchFamily="50" charset="0"/>
            </a:endParaRPr>
          </a:p>
        </p:txBody>
      </p:sp>
      <p:sp>
        <p:nvSpPr>
          <p:cNvPr id="81" name="TextBox 80">
            <a:extLst>
              <a:ext uri="{FF2B5EF4-FFF2-40B4-BE49-F238E27FC236}">
                <a16:creationId xmlns:a16="http://schemas.microsoft.com/office/drawing/2014/main" id="{64D6BA78-9E60-9B42-3FE5-1F9E8AA54CD3}"/>
              </a:ext>
            </a:extLst>
          </p:cNvPr>
          <p:cNvSpPr txBox="1"/>
          <p:nvPr/>
        </p:nvSpPr>
        <p:spPr>
          <a:xfrm>
            <a:off x="3299614" y="4986321"/>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Use Google Scholar/ Dynamic Learning to read what others  state or have opinions on or review related case studies</a:t>
            </a:r>
            <a:endParaRPr lang="en-GB" sz="1050" dirty="0">
              <a:solidFill>
                <a:srgbClr val="A81F27"/>
              </a:solidFill>
              <a:latin typeface="Gotham Bold" pitchFamily="50" charset="0"/>
              <a:cs typeface="Gotham Bold" pitchFamily="50" charset="0"/>
            </a:endParaRPr>
          </a:p>
        </p:txBody>
      </p:sp>
      <p:sp>
        <p:nvSpPr>
          <p:cNvPr id="94" name="TextBox 93">
            <a:extLst>
              <a:ext uri="{FF2B5EF4-FFF2-40B4-BE49-F238E27FC236}">
                <a16:creationId xmlns:a16="http://schemas.microsoft.com/office/drawing/2014/main" id="{F28387A6-32A7-73CB-5D45-4AAEFB1AE761}"/>
              </a:ext>
            </a:extLst>
          </p:cNvPr>
          <p:cNvSpPr txBox="1"/>
          <p:nvPr/>
        </p:nvSpPr>
        <p:spPr>
          <a:xfrm>
            <a:off x="6115168" y="2001705"/>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Practice exam style questions and prepare the previous weeks work for opening five quiz style questions</a:t>
            </a:r>
            <a:endParaRPr lang="en-GB" sz="1050" dirty="0">
              <a:solidFill>
                <a:srgbClr val="A81F27"/>
              </a:solidFill>
              <a:latin typeface="Gotham Bold" pitchFamily="50" charset="0"/>
              <a:cs typeface="Gotham Bold" pitchFamily="50" charset="0"/>
            </a:endParaRPr>
          </a:p>
        </p:txBody>
      </p:sp>
      <p:sp>
        <p:nvSpPr>
          <p:cNvPr id="96" name="TextBox 95">
            <a:extLst>
              <a:ext uri="{FF2B5EF4-FFF2-40B4-BE49-F238E27FC236}">
                <a16:creationId xmlns:a16="http://schemas.microsoft.com/office/drawing/2014/main" id="{B91CA284-C05A-E017-7522-0A9F250C2229}"/>
              </a:ext>
            </a:extLst>
          </p:cNvPr>
          <p:cNvSpPr txBox="1"/>
          <p:nvPr/>
        </p:nvSpPr>
        <p:spPr>
          <a:xfrm>
            <a:off x="6086331" y="2789426"/>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Use each weeks closing five quiz questions to inform your revision folder and expand to suit your learning needs</a:t>
            </a:r>
            <a:endParaRPr lang="en-GB" sz="1050" dirty="0">
              <a:solidFill>
                <a:srgbClr val="A81F27"/>
              </a:solidFill>
              <a:latin typeface="Gotham Bold" pitchFamily="50" charset="0"/>
              <a:cs typeface="Gotham Bold" pitchFamily="50" charset="0"/>
            </a:endParaRPr>
          </a:p>
        </p:txBody>
      </p:sp>
      <p:sp>
        <p:nvSpPr>
          <p:cNvPr id="109" name="TextBox 108">
            <a:extLst>
              <a:ext uri="{FF2B5EF4-FFF2-40B4-BE49-F238E27FC236}">
                <a16:creationId xmlns:a16="http://schemas.microsoft.com/office/drawing/2014/main" id="{A48CD4CC-B6BE-BE1A-82C5-D1D7A2F49AC2}"/>
              </a:ext>
            </a:extLst>
          </p:cNvPr>
          <p:cNvSpPr txBox="1"/>
          <p:nvPr/>
        </p:nvSpPr>
        <p:spPr>
          <a:xfrm>
            <a:off x="6079340" y="3507159"/>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Write a paragraph to answer the exam-style question and mark it against a mark scheme. Prepare for mock exam </a:t>
            </a:r>
            <a:endParaRPr lang="en-GB" sz="1050" dirty="0">
              <a:solidFill>
                <a:srgbClr val="A81F27"/>
              </a:solidFill>
              <a:latin typeface="Gotham Bold" pitchFamily="50" charset="0"/>
              <a:cs typeface="Gotham Bold" pitchFamily="50" charset="0"/>
            </a:endParaRPr>
          </a:p>
        </p:txBody>
      </p:sp>
      <p:sp>
        <p:nvSpPr>
          <p:cNvPr id="110" name="TextBox 109">
            <a:extLst>
              <a:ext uri="{FF2B5EF4-FFF2-40B4-BE49-F238E27FC236}">
                <a16:creationId xmlns:a16="http://schemas.microsoft.com/office/drawing/2014/main" id="{2CD745ED-B252-45D1-0849-74609A5A2E2C}"/>
              </a:ext>
            </a:extLst>
          </p:cNvPr>
          <p:cNvSpPr txBox="1"/>
          <p:nvPr/>
        </p:nvSpPr>
        <p:spPr>
          <a:xfrm>
            <a:off x="8881263" y="199165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Review your marks and expand on weak areas as they become apparent from marks.</a:t>
            </a:r>
            <a:endParaRPr lang="en-GB" sz="1050" dirty="0">
              <a:solidFill>
                <a:srgbClr val="A81F27"/>
              </a:solidFill>
              <a:latin typeface="Gotham Bold" pitchFamily="50" charset="0"/>
              <a:cs typeface="Gotham Bold" pitchFamily="50" charset="0"/>
            </a:endParaRPr>
          </a:p>
        </p:txBody>
      </p:sp>
      <p:sp>
        <p:nvSpPr>
          <p:cNvPr id="111" name="TextBox 110">
            <a:extLst>
              <a:ext uri="{FF2B5EF4-FFF2-40B4-BE49-F238E27FC236}">
                <a16:creationId xmlns:a16="http://schemas.microsoft.com/office/drawing/2014/main" id="{CF560EC1-D273-AE3D-FBE0-A7B2B11940A0}"/>
              </a:ext>
            </a:extLst>
          </p:cNvPr>
          <p:cNvSpPr txBox="1"/>
          <p:nvPr/>
        </p:nvSpPr>
        <p:spPr>
          <a:xfrm>
            <a:off x="8881262" y="2752609"/>
            <a:ext cx="2193371" cy="46166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Review and rewrite previous exam style questions and compare your new answers</a:t>
            </a:r>
            <a:endParaRPr lang="en-GB" sz="1050" dirty="0">
              <a:solidFill>
                <a:srgbClr val="A81F27"/>
              </a:solidFill>
              <a:latin typeface="Gotham Bold" pitchFamily="50" charset="0"/>
              <a:cs typeface="Gotham Bold" pitchFamily="50" charset="0"/>
            </a:endParaRPr>
          </a:p>
        </p:txBody>
      </p:sp>
      <p:sp>
        <p:nvSpPr>
          <p:cNvPr id="112" name="TextBox 111">
            <a:extLst>
              <a:ext uri="{FF2B5EF4-FFF2-40B4-BE49-F238E27FC236}">
                <a16:creationId xmlns:a16="http://schemas.microsoft.com/office/drawing/2014/main" id="{401D8996-3983-596B-B938-8ED78109CFA7}"/>
              </a:ext>
            </a:extLst>
          </p:cNvPr>
          <p:cNvSpPr txBox="1"/>
          <p:nvPr/>
        </p:nvSpPr>
        <p:spPr>
          <a:xfrm>
            <a:off x="8910100" y="3492587"/>
            <a:ext cx="2193371" cy="584775"/>
          </a:xfrm>
          <a:prstGeom prst="rect">
            <a:avLst/>
          </a:prstGeom>
          <a:noFill/>
        </p:spPr>
        <p:txBody>
          <a:bodyPr wrap="square" rtlCol="0">
            <a:spAutoFit/>
          </a:bodyPr>
          <a:lstStyle/>
          <a:p>
            <a:r>
              <a:rPr lang="en-GB" sz="800" dirty="0">
                <a:solidFill>
                  <a:srgbClr val="A81F27"/>
                </a:solidFill>
                <a:latin typeface="Gotham Bold" pitchFamily="50" charset="0"/>
                <a:cs typeface="Gotham Bold" pitchFamily="50" charset="0"/>
              </a:rPr>
              <a:t>Continue to bring in revision folders and share with teacher to ensure accuracy and take on teacher suggestions for continued review</a:t>
            </a:r>
            <a:endParaRPr lang="en-GB" sz="1050" dirty="0">
              <a:solidFill>
                <a:srgbClr val="A81F27"/>
              </a:solidFill>
              <a:latin typeface="Gotham Bold" pitchFamily="50" charset="0"/>
              <a:cs typeface="Gotham Bold" pitchFamily="50" charset="0"/>
            </a:endParaRPr>
          </a:p>
        </p:txBody>
      </p:sp>
      <p:sp>
        <p:nvSpPr>
          <p:cNvPr id="113" name="Arrow: Right 112">
            <a:extLst>
              <a:ext uri="{FF2B5EF4-FFF2-40B4-BE49-F238E27FC236}">
                <a16:creationId xmlns:a16="http://schemas.microsoft.com/office/drawing/2014/main" id="{56923C2B-EDA2-D2CD-03AA-39B4AA66A75C}"/>
              </a:ext>
            </a:extLst>
          </p:cNvPr>
          <p:cNvSpPr/>
          <p:nvPr/>
        </p:nvSpPr>
        <p:spPr>
          <a:xfrm>
            <a:off x="2796887" y="2474041"/>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Arrow: Right 113">
            <a:extLst>
              <a:ext uri="{FF2B5EF4-FFF2-40B4-BE49-F238E27FC236}">
                <a16:creationId xmlns:a16="http://schemas.microsoft.com/office/drawing/2014/main" id="{56F9BD2B-890C-B2A3-1D87-61A4AF0EF9F8}"/>
              </a:ext>
            </a:extLst>
          </p:cNvPr>
          <p:cNvSpPr/>
          <p:nvPr/>
        </p:nvSpPr>
        <p:spPr>
          <a:xfrm>
            <a:off x="2782469" y="3290054"/>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Arrow: Right 114">
            <a:extLst>
              <a:ext uri="{FF2B5EF4-FFF2-40B4-BE49-F238E27FC236}">
                <a16:creationId xmlns:a16="http://schemas.microsoft.com/office/drawing/2014/main" id="{E4BB00E3-E347-D426-B942-2B129929C0D8}"/>
              </a:ext>
            </a:extLst>
          </p:cNvPr>
          <p:cNvSpPr/>
          <p:nvPr/>
        </p:nvSpPr>
        <p:spPr>
          <a:xfrm>
            <a:off x="2789678" y="4034290"/>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6" name="Arrow: Right 115">
            <a:extLst>
              <a:ext uri="{FF2B5EF4-FFF2-40B4-BE49-F238E27FC236}">
                <a16:creationId xmlns:a16="http://schemas.microsoft.com/office/drawing/2014/main" id="{31007CC5-8990-0997-3CE9-0A1B7CC9C070}"/>
              </a:ext>
            </a:extLst>
          </p:cNvPr>
          <p:cNvSpPr/>
          <p:nvPr/>
        </p:nvSpPr>
        <p:spPr>
          <a:xfrm>
            <a:off x="2796887" y="4823821"/>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7" name="Arrow: Right 116">
            <a:extLst>
              <a:ext uri="{FF2B5EF4-FFF2-40B4-BE49-F238E27FC236}">
                <a16:creationId xmlns:a16="http://schemas.microsoft.com/office/drawing/2014/main" id="{AEA23360-EB34-F18E-910A-D18B587DF5B6}"/>
              </a:ext>
            </a:extLst>
          </p:cNvPr>
          <p:cNvSpPr/>
          <p:nvPr/>
        </p:nvSpPr>
        <p:spPr>
          <a:xfrm>
            <a:off x="5608071" y="2474041"/>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Arrow: Right 117">
            <a:extLst>
              <a:ext uri="{FF2B5EF4-FFF2-40B4-BE49-F238E27FC236}">
                <a16:creationId xmlns:a16="http://schemas.microsoft.com/office/drawing/2014/main" id="{A4F4769D-BE6C-9166-B74C-62BE6914E056}"/>
              </a:ext>
            </a:extLst>
          </p:cNvPr>
          <p:cNvSpPr/>
          <p:nvPr/>
        </p:nvSpPr>
        <p:spPr>
          <a:xfrm>
            <a:off x="5577748" y="3289829"/>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Arrow: Right 118">
            <a:extLst>
              <a:ext uri="{FF2B5EF4-FFF2-40B4-BE49-F238E27FC236}">
                <a16:creationId xmlns:a16="http://schemas.microsoft.com/office/drawing/2014/main" id="{405FBF8F-0973-9170-B206-95FF59C5A14C}"/>
              </a:ext>
            </a:extLst>
          </p:cNvPr>
          <p:cNvSpPr/>
          <p:nvPr/>
        </p:nvSpPr>
        <p:spPr>
          <a:xfrm>
            <a:off x="8428780" y="2509812"/>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Arrow: Right 119">
            <a:extLst>
              <a:ext uri="{FF2B5EF4-FFF2-40B4-BE49-F238E27FC236}">
                <a16:creationId xmlns:a16="http://schemas.microsoft.com/office/drawing/2014/main" id="{875BAC6C-6B74-07A6-3CE1-E8DD98DB519F}"/>
              </a:ext>
            </a:extLst>
          </p:cNvPr>
          <p:cNvSpPr/>
          <p:nvPr/>
        </p:nvSpPr>
        <p:spPr>
          <a:xfrm>
            <a:off x="8429524" y="3300953"/>
            <a:ext cx="458860" cy="265276"/>
          </a:xfrm>
          <a:prstGeom prst="rightArrow">
            <a:avLst/>
          </a:prstGeom>
          <a:solidFill>
            <a:srgbClr val="537F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1" name="Straight Arrow Connector 120">
            <a:extLst>
              <a:ext uri="{FF2B5EF4-FFF2-40B4-BE49-F238E27FC236}">
                <a16:creationId xmlns:a16="http://schemas.microsoft.com/office/drawing/2014/main" id="{A26E54ED-819E-5CC8-97DC-CD7C958D6080}"/>
              </a:ext>
            </a:extLst>
          </p:cNvPr>
          <p:cNvCxnSpPr>
            <a:cxnSpLocks/>
          </p:cNvCxnSpPr>
          <p:nvPr/>
        </p:nvCxnSpPr>
        <p:spPr>
          <a:xfrm>
            <a:off x="1559074" y="2521491"/>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0CDEA348-0561-1CED-7399-326A2BFADC9F}"/>
              </a:ext>
            </a:extLst>
          </p:cNvPr>
          <p:cNvCxnSpPr>
            <a:cxnSpLocks/>
          </p:cNvCxnSpPr>
          <p:nvPr/>
        </p:nvCxnSpPr>
        <p:spPr>
          <a:xfrm>
            <a:off x="1559074" y="331754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4632E6A6-14E4-30E0-BF1E-0B3106E59F22}"/>
              </a:ext>
            </a:extLst>
          </p:cNvPr>
          <p:cNvCxnSpPr>
            <a:cxnSpLocks/>
          </p:cNvCxnSpPr>
          <p:nvPr/>
        </p:nvCxnSpPr>
        <p:spPr>
          <a:xfrm>
            <a:off x="1559074" y="4037947"/>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FA89D5D7-63DD-AAB8-FA2C-20EC25AFC147}"/>
              </a:ext>
            </a:extLst>
          </p:cNvPr>
          <p:cNvCxnSpPr>
            <a:cxnSpLocks/>
          </p:cNvCxnSpPr>
          <p:nvPr/>
        </p:nvCxnSpPr>
        <p:spPr>
          <a:xfrm>
            <a:off x="1545546" y="477780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AE986B2D-5543-250F-875E-407042B04341}"/>
              </a:ext>
            </a:extLst>
          </p:cNvPr>
          <p:cNvCxnSpPr>
            <a:cxnSpLocks/>
          </p:cNvCxnSpPr>
          <p:nvPr/>
        </p:nvCxnSpPr>
        <p:spPr>
          <a:xfrm>
            <a:off x="4352432" y="2549341"/>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C0EB67F7-7820-D9DF-A1E4-8A924F7CE1E5}"/>
              </a:ext>
            </a:extLst>
          </p:cNvPr>
          <p:cNvCxnSpPr>
            <a:cxnSpLocks/>
          </p:cNvCxnSpPr>
          <p:nvPr/>
        </p:nvCxnSpPr>
        <p:spPr>
          <a:xfrm>
            <a:off x="4348721" y="3291692"/>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63687D9B-0CD7-178B-5EA3-E301E28E63CC}"/>
              </a:ext>
            </a:extLst>
          </p:cNvPr>
          <p:cNvCxnSpPr>
            <a:cxnSpLocks/>
          </p:cNvCxnSpPr>
          <p:nvPr/>
        </p:nvCxnSpPr>
        <p:spPr>
          <a:xfrm>
            <a:off x="4348721" y="4029970"/>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A3D522C9-CFF0-2A41-E6DF-2383FC81B8F0}"/>
              </a:ext>
            </a:extLst>
          </p:cNvPr>
          <p:cNvCxnSpPr>
            <a:cxnSpLocks/>
          </p:cNvCxnSpPr>
          <p:nvPr/>
        </p:nvCxnSpPr>
        <p:spPr>
          <a:xfrm>
            <a:off x="4348721" y="4777807"/>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7C7C3B50-6296-45B6-9B9C-BE98A3D1A7E2}"/>
              </a:ext>
            </a:extLst>
          </p:cNvPr>
          <p:cNvCxnSpPr>
            <a:cxnSpLocks/>
          </p:cNvCxnSpPr>
          <p:nvPr/>
        </p:nvCxnSpPr>
        <p:spPr>
          <a:xfrm>
            <a:off x="7176025" y="256299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5E493FD8-685D-93B6-3DB7-903C6FC6539B}"/>
              </a:ext>
            </a:extLst>
          </p:cNvPr>
          <p:cNvCxnSpPr>
            <a:cxnSpLocks/>
          </p:cNvCxnSpPr>
          <p:nvPr/>
        </p:nvCxnSpPr>
        <p:spPr>
          <a:xfrm>
            <a:off x="7165301" y="3289829"/>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7C665056-6AC6-DDF8-5F04-7EB81A19D9A2}"/>
              </a:ext>
            </a:extLst>
          </p:cNvPr>
          <p:cNvCxnSpPr>
            <a:cxnSpLocks/>
          </p:cNvCxnSpPr>
          <p:nvPr/>
        </p:nvCxnSpPr>
        <p:spPr>
          <a:xfrm>
            <a:off x="10011092" y="2547644"/>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A9C0E6A4-B4AC-2F33-2B0B-13C785D81CF8}"/>
              </a:ext>
            </a:extLst>
          </p:cNvPr>
          <p:cNvCxnSpPr>
            <a:cxnSpLocks/>
          </p:cNvCxnSpPr>
          <p:nvPr/>
        </p:nvCxnSpPr>
        <p:spPr>
          <a:xfrm>
            <a:off x="10011092" y="3272778"/>
            <a:ext cx="0" cy="189611"/>
          </a:xfrm>
          <a:prstGeom prst="straightConnector1">
            <a:avLst/>
          </a:prstGeom>
          <a:ln w="28575">
            <a:solidFill>
              <a:srgbClr val="537F8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91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461</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Gotham Bold</vt:lpstr>
      <vt:lpstr>Office Theme</vt:lpstr>
      <vt:lpstr>PowerPoint Presentation</vt:lpstr>
    </vt:vector>
  </TitlesOfParts>
  <Company>Better Futures MAT, King Edward VI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Pursall</dc:creator>
  <cp:lastModifiedBy>Michael Hill</cp:lastModifiedBy>
  <cp:revision>9</cp:revision>
  <dcterms:created xsi:type="dcterms:W3CDTF">2023-03-01T08:48:30Z</dcterms:created>
  <dcterms:modified xsi:type="dcterms:W3CDTF">2023-05-10T12:26:38Z</dcterms:modified>
</cp:coreProperties>
</file>