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2_7DA17A9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7B3BD2-E5DB-3A07-93E1-54201CCD645F}" name="James Corbett" initials="JC" userId="S::James.Corbett@ke6n.ac.uk::2d26c457-fab3-4865-95a2-dc82792db90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FBF"/>
    <a:srgbClr val="537F82"/>
    <a:srgbClr val="C7CB00"/>
    <a:srgbClr val="EC6608"/>
    <a:srgbClr val="A31C71"/>
    <a:srgbClr val="D70073"/>
    <a:srgbClr val="A81F27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357" autoAdjust="0"/>
  </p:normalViewPr>
  <p:slideViewPr>
    <p:cSldViewPr snapToGrid="0">
      <p:cViewPr varScale="1">
        <p:scale>
          <a:sx n="55" d="100"/>
          <a:sy n="55" d="100"/>
        </p:scale>
        <p:origin x="52" y="4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Corbett" userId="2d26c457-fab3-4865-95a2-dc82792db900" providerId="ADAL" clId="{AF08C348-9EA5-4DD5-9BAB-5E219A22C68B}"/>
    <pc:docChg chg="">
      <pc:chgData name="James Corbett" userId="2d26c457-fab3-4865-95a2-dc82792db900" providerId="ADAL" clId="{AF08C348-9EA5-4DD5-9BAB-5E219A22C68B}" dt="2023-05-10T14:15:16.126" v="0"/>
      <pc:docMkLst>
        <pc:docMk/>
      </pc:docMkLst>
      <pc:sldChg chg="addCm">
        <pc:chgData name="James Corbett" userId="2d26c457-fab3-4865-95a2-dc82792db900" providerId="ADAL" clId="{AF08C348-9EA5-4DD5-9BAB-5E219A22C68B}" dt="2023-05-10T14:15:16.126" v="0"/>
        <pc:sldMkLst>
          <pc:docMk/>
          <pc:sldMk cId="131733417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ames Corbett" userId="2d26c457-fab3-4865-95a2-dc82792db900" providerId="ADAL" clId="{AF08C348-9EA5-4DD5-9BAB-5E219A22C68B}" dt="2023-05-10T14:15:16.126" v="0"/>
              <pc2:cmMkLst xmlns:pc2="http://schemas.microsoft.com/office/powerpoint/2019/9/main/command">
                <pc:docMk/>
                <pc:sldMk cId="131733417" sldId="258"/>
                <pc2:cmMk id="{C27F2ED5-6BF3-41E7-9589-FD9501FEEAC5}"/>
              </pc2:cmMkLst>
            </pc226:cmChg>
          </p:ext>
        </pc:extLst>
      </pc:sldChg>
    </pc:docChg>
  </pc:docChgLst>
</pc:chgInfo>
</file>

<file path=ppt/comments/modernComment_102_7DA17A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27F2ED5-6BF3-41E7-9589-FD9501FEEAC5}" authorId="{337B3BD2-E5DB-3A07-93E1-54201CCD645F}" created="2023-05-10T14:15:15.704">
    <pc:sldMkLst xmlns:pc="http://schemas.microsoft.com/office/powerpoint/2013/main/command">
      <pc:docMk/>
      <pc:sldMk cId="131733417" sldId="258"/>
    </pc:sldMkLst>
    <p188:txBody>
      <a:bodyPr/>
      <a:lstStyle/>
      <a:p>
        <a:r>
          <a:rPr lang="en-GB"/>
          <a:t>Hello, please can you get rid of the date.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816D8-886F-690A-E38A-034D77953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C4F658-5698-144A-3F36-9589B0BCD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CE49D-6FCF-EC19-3C14-070D7514B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782BE-63EE-B08C-1A95-1D92467D2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55CD4-38D4-6C3C-F683-60D3DE64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39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F5B06-4D51-38F3-97AE-E758731B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09A9-5646-2AF1-F601-B6E70928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EA40-7FC2-9106-6151-3F718800E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D8DFC-4027-F3A5-16BE-1AC06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69EDA-CFBF-CE52-5E0B-851E58017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1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BDF61D-3775-F764-B054-D8DD82319E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00A9A3-35FD-E48E-1D49-2C21E38EE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9DA8-B203-2735-3A49-5161CFC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ED1B-21A2-4036-14A3-10591AAEE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8F8F4-E917-E740-6C05-E52CCF4CE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50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B49A7-FB4B-5F84-412B-74D832B4D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4E74F-A96D-D124-6AB0-360B68CFF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EACA-005C-12F7-C433-F86CF3965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40F85A-1371-8F7E-0448-2C1AB43F2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74D626-0085-627C-C55D-47124F7BE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230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9A7E7-ECAA-E614-6A48-4E601FB8C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76C556-196E-92BB-25B3-196D044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1F0FF-05F5-A2B0-CC68-2B342B53A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41BEE-DA44-E406-E211-D99F400E1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73941-7938-AB46-7CF3-D2C44E258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0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08693-3FC0-5253-F048-3724FA4D0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1576F-2C04-205B-6869-C36C6383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EE1139-E9DE-5F8C-D254-CC65F6DE7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85718-8F27-4622-AC07-E00DC1388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ACFF5-AB95-99B3-4705-457EA4E88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028E3-FDB6-0BE7-9BD4-3828F7F79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48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C9E29-5BF2-2780-0ADD-4A01D626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61C33-B9AE-EC62-1683-E4FA7AA87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C91FB-A216-6F33-559B-E7155D6B09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7673E-7C85-7EE4-484E-8833118511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E3427-2F34-8D05-03D2-99B082DCB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6DF0FC-2460-6D89-A6FA-156D1B6BE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7AB889-DD5E-A438-DFC3-4C8AF0721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C23D6-668F-0B59-CC4D-D0FDD0A41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1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66F67-AF2D-3ACE-9B7D-99F5E0CEB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952CD-705E-D885-CC05-FE8A521EB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87DA89-5422-6697-0CD0-0D02DC8F0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FF748-F539-BAFF-8DD4-92477BFEA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06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5BFF86-2768-2146-DFE5-58E7074B2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627C53-9477-F665-F0B7-A94F12719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02960-87D1-1281-4B37-61757A8AC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253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87AB1-0DEE-3E24-EE07-F3E0F12D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66116-C581-F988-3CCE-F60817506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07F280-F606-7AC4-4841-A67224F16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C29E05-88A2-2BD1-017E-CB13278D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47218-26E6-565F-AA7D-6573E20D3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D60338-BD5B-8941-38AF-E4FF311B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6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61DB8-3A13-BBE7-106B-14B60051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95D982-819E-3E77-0F03-82A7F844A0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E38229-B759-5F66-9C6A-006EF1107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4DD56C-3640-9414-14B1-638817BC2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D95B1-8800-175F-1BBD-016FEAED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19FD7F-BDFA-B48D-C1A3-62DCC829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775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2F355-B79C-F5D2-F5CC-7C15428E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0BF5AB-F408-3BEB-78DC-8FEB37A6D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9E1D4-9FED-9CAA-E4A8-067F5CA12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D879F-9770-4483-86A2-6E7783E321FF}" type="datetimeFigureOut">
              <a:rPr lang="en-GB" smtClean="0"/>
              <a:t>10/05/2023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74F12-0409-4102-4E52-B768C799A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AF107-D4F0-25EC-A164-693114C95C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591C6-EFF7-42BB-A3AC-AEBDC097D7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24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8/10/relationships/comments" Target="../comments/modernComment_102_7DA17A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D5F0A35-5C4D-FDA8-102E-F2E78EB47B86}"/>
              </a:ext>
            </a:extLst>
          </p:cNvPr>
          <p:cNvSpPr/>
          <p:nvPr/>
        </p:nvSpPr>
        <p:spPr>
          <a:xfrm>
            <a:off x="7801761" y="5123963"/>
            <a:ext cx="4046174" cy="1660722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2B8241A9-99A1-6118-3A29-EA34A74DAB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225" y="173267"/>
            <a:ext cx="1895475" cy="508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D8B3CA-B7C8-F6D1-CB56-CB45DFA8EA18}"/>
              </a:ext>
            </a:extLst>
          </p:cNvPr>
          <p:cNvSpPr/>
          <p:nvPr/>
        </p:nvSpPr>
        <p:spPr>
          <a:xfrm>
            <a:off x="352338" y="173267"/>
            <a:ext cx="3103926" cy="70757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D1857C-8C01-A061-7A2B-7EF52EF024B6}"/>
              </a:ext>
            </a:extLst>
          </p:cNvPr>
          <p:cNvSpPr txBox="1"/>
          <p:nvPr/>
        </p:nvSpPr>
        <p:spPr>
          <a:xfrm>
            <a:off x="419450" y="296222"/>
            <a:ext cx="29897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Ongoing Independent Learning:</a:t>
            </a:r>
          </a:p>
          <a:p>
            <a:pPr algn="ctr"/>
            <a:r>
              <a:rPr lang="en-GB" sz="12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BTEC Sport Unit 1 and Unit 2</a:t>
            </a:r>
            <a:endParaRPr lang="en-GB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F5E80F1-DEE4-1710-F596-B029B9E0DFAB}"/>
              </a:ext>
            </a:extLst>
          </p:cNvPr>
          <p:cNvSpPr/>
          <p:nvPr/>
        </p:nvSpPr>
        <p:spPr>
          <a:xfrm>
            <a:off x="352338" y="953360"/>
            <a:ext cx="2558642" cy="707577"/>
          </a:xfrm>
          <a:prstGeom prst="roundRect">
            <a:avLst/>
          </a:prstGeom>
          <a:solidFill>
            <a:srgbClr val="A31C7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A31C71"/>
              </a:solidFill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8CE2960-9EE4-7618-4409-F2675DBBB5FF}"/>
              </a:ext>
            </a:extLst>
          </p:cNvPr>
          <p:cNvSpPr/>
          <p:nvPr/>
        </p:nvSpPr>
        <p:spPr>
          <a:xfrm>
            <a:off x="3147270" y="953360"/>
            <a:ext cx="2558642" cy="707577"/>
          </a:xfrm>
          <a:prstGeom prst="roundRect">
            <a:avLst/>
          </a:prstGeom>
          <a:solidFill>
            <a:srgbClr val="D70073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83748BE-237B-1521-C91A-15961A06F1FF}"/>
              </a:ext>
            </a:extLst>
          </p:cNvPr>
          <p:cNvSpPr/>
          <p:nvPr/>
        </p:nvSpPr>
        <p:spPr>
          <a:xfrm>
            <a:off x="5942202" y="953360"/>
            <a:ext cx="2558642" cy="707577"/>
          </a:xfrm>
          <a:prstGeom prst="roundRect">
            <a:avLst/>
          </a:prstGeom>
          <a:solidFill>
            <a:srgbClr val="EC6608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E5E93C10-93C0-DEC6-738A-ECEBBD017D22}"/>
              </a:ext>
            </a:extLst>
          </p:cNvPr>
          <p:cNvSpPr/>
          <p:nvPr/>
        </p:nvSpPr>
        <p:spPr>
          <a:xfrm>
            <a:off x="8737134" y="953360"/>
            <a:ext cx="2558642" cy="707577"/>
          </a:xfrm>
          <a:prstGeom prst="roundRect">
            <a:avLst/>
          </a:prstGeom>
          <a:solidFill>
            <a:srgbClr val="C7CB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8DF6E9-EFB8-D320-6C04-BE258718C255}"/>
              </a:ext>
            </a:extLst>
          </p:cNvPr>
          <p:cNvSpPr txBox="1"/>
          <p:nvPr/>
        </p:nvSpPr>
        <p:spPr>
          <a:xfrm>
            <a:off x="419450" y="1076315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1: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Consolidate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57141D-3D1E-4ED3-522E-9C78D7A84244}"/>
              </a:ext>
            </a:extLst>
          </p:cNvPr>
          <p:cNvSpPr txBox="1"/>
          <p:nvPr/>
        </p:nvSpPr>
        <p:spPr>
          <a:xfrm>
            <a:off x="3212984" y="1080509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2: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Learn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412583-6FC0-71C5-135D-24439B59E339}"/>
              </a:ext>
            </a:extLst>
          </p:cNvPr>
          <p:cNvSpPr txBox="1"/>
          <p:nvPr/>
        </p:nvSpPr>
        <p:spPr>
          <a:xfrm>
            <a:off x="6033083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3: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Assess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F5AD6DD-209C-937F-6583-CE0403EEAF94}"/>
              </a:ext>
            </a:extLst>
          </p:cNvPr>
          <p:cNvSpPr txBox="1"/>
          <p:nvPr/>
        </p:nvSpPr>
        <p:spPr>
          <a:xfrm>
            <a:off x="8812635" y="1076314"/>
            <a:ext cx="156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Stage 4:</a:t>
            </a:r>
          </a:p>
          <a:p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Review</a:t>
            </a:r>
            <a:endParaRPr lang="en-GB" dirty="0">
              <a:solidFill>
                <a:schemeClr val="bg1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E6C1996-E6FC-C884-0B84-9DD18D0D9812}"/>
              </a:ext>
            </a:extLst>
          </p:cNvPr>
          <p:cNvSpPr/>
          <p:nvPr/>
        </p:nvSpPr>
        <p:spPr>
          <a:xfrm>
            <a:off x="352338" y="1783148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6302C79-F059-DA95-F867-9689A52AD143}"/>
              </a:ext>
            </a:extLst>
          </p:cNvPr>
          <p:cNvSpPr/>
          <p:nvPr/>
        </p:nvSpPr>
        <p:spPr>
          <a:xfrm>
            <a:off x="5942202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B164B57-6E95-CBD6-7402-CEB6579287A9}"/>
              </a:ext>
            </a:extLst>
          </p:cNvPr>
          <p:cNvSpPr/>
          <p:nvPr/>
        </p:nvSpPr>
        <p:spPr>
          <a:xfrm>
            <a:off x="470484" y="19940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3E2AEF6-E668-C12A-AE0E-2A8A4A5E51D7}"/>
              </a:ext>
            </a:extLst>
          </p:cNvPr>
          <p:cNvSpPr/>
          <p:nvPr/>
        </p:nvSpPr>
        <p:spPr>
          <a:xfrm>
            <a:off x="470484" y="27360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A95286D-E065-24F8-94D3-A07FE9BF4160}"/>
              </a:ext>
            </a:extLst>
          </p:cNvPr>
          <p:cNvSpPr/>
          <p:nvPr/>
        </p:nvSpPr>
        <p:spPr>
          <a:xfrm>
            <a:off x="470484" y="3478054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2667531-0ACD-7538-9EFA-FAB3DCF3AC35}"/>
              </a:ext>
            </a:extLst>
          </p:cNvPr>
          <p:cNvSpPr/>
          <p:nvPr/>
        </p:nvSpPr>
        <p:spPr>
          <a:xfrm>
            <a:off x="470484" y="422997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6F089BE-9378-A399-93B8-8A4C2E3C35D8}"/>
              </a:ext>
            </a:extLst>
          </p:cNvPr>
          <p:cNvSpPr/>
          <p:nvPr/>
        </p:nvSpPr>
        <p:spPr>
          <a:xfrm>
            <a:off x="491106" y="498190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ECF0F08-3016-3336-7409-99DD06AC4CE6}"/>
              </a:ext>
            </a:extLst>
          </p:cNvPr>
          <p:cNvSpPr/>
          <p:nvPr/>
        </p:nvSpPr>
        <p:spPr>
          <a:xfrm>
            <a:off x="3147270" y="1806331"/>
            <a:ext cx="2558642" cy="4087962"/>
          </a:xfrm>
          <a:custGeom>
            <a:avLst/>
            <a:gdLst>
              <a:gd name="connsiteX0" fmla="*/ 0 w 2558642"/>
              <a:gd name="connsiteY0" fmla="*/ 426449 h 4087962"/>
              <a:gd name="connsiteX1" fmla="*/ 426449 w 2558642"/>
              <a:gd name="connsiteY1" fmla="*/ 0 h 4087962"/>
              <a:gd name="connsiteX2" fmla="*/ 960915 w 2558642"/>
              <a:gd name="connsiteY2" fmla="*/ 0 h 4087962"/>
              <a:gd name="connsiteX3" fmla="*/ 1478324 w 2558642"/>
              <a:gd name="connsiteY3" fmla="*/ 0 h 4087962"/>
              <a:gd name="connsiteX4" fmla="*/ 2132193 w 2558642"/>
              <a:gd name="connsiteY4" fmla="*/ 0 h 4087962"/>
              <a:gd name="connsiteX5" fmla="*/ 2558642 w 2558642"/>
              <a:gd name="connsiteY5" fmla="*/ 426449 h 4087962"/>
              <a:gd name="connsiteX6" fmla="*/ 2558642 w 2558642"/>
              <a:gd name="connsiteY6" fmla="*/ 1008761 h 4087962"/>
              <a:gd name="connsiteX7" fmla="*/ 2558642 w 2558642"/>
              <a:gd name="connsiteY7" fmla="*/ 1655773 h 4087962"/>
              <a:gd name="connsiteX8" fmla="*/ 2558642 w 2558642"/>
              <a:gd name="connsiteY8" fmla="*/ 2302786 h 4087962"/>
              <a:gd name="connsiteX9" fmla="*/ 2558642 w 2558642"/>
              <a:gd name="connsiteY9" fmla="*/ 2917448 h 4087962"/>
              <a:gd name="connsiteX10" fmla="*/ 2558642 w 2558642"/>
              <a:gd name="connsiteY10" fmla="*/ 3661513 h 4087962"/>
              <a:gd name="connsiteX11" fmla="*/ 2132193 w 2558642"/>
              <a:gd name="connsiteY11" fmla="*/ 4087962 h 4087962"/>
              <a:gd name="connsiteX12" fmla="*/ 1546554 w 2558642"/>
              <a:gd name="connsiteY12" fmla="*/ 4087962 h 4087962"/>
              <a:gd name="connsiteX13" fmla="*/ 977973 w 2558642"/>
              <a:gd name="connsiteY13" fmla="*/ 4087962 h 4087962"/>
              <a:gd name="connsiteX14" fmla="*/ 426449 w 2558642"/>
              <a:gd name="connsiteY14" fmla="*/ 4087962 h 4087962"/>
              <a:gd name="connsiteX15" fmla="*/ 0 w 2558642"/>
              <a:gd name="connsiteY15" fmla="*/ 3661513 h 4087962"/>
              <a:gd name="connsiteX16" fmla="*/ 0 w 2558642"/>
              <a:gd name="connsiteY16" fmla="*/ 2982150 h 4087962"/>
              <a:gd name="connsiteX17" fmla="*/ 0 w 2558642"/>
              <a:gd name="connsiteY17" fmla="*/ 2432189 h 4087962"/>
              <a:gd name="connsiteX18" fmla="*/ 0 w 2558642"/>
              <a:gd name="connsiteY18" fmla="*/ 1752825 h 4087962"/>
              <a:gd name="connsiteX19" fmla="*/ 0 w 2558642"/>
              <a:gd name="connsiteY19" fmla="*/ 1073462 h 4087962"/>
              <a:gd name="connsiteX20" fmla="*/ 0 w 2558642"/>
              <a:gd name="connsiteY20" fmla="*/ 426449 h 4087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558642" h="4087962" fill="none" extrusionOk="0">
                <a:moveTo>
                  <a:pt x="0" y="426449"/>
                </a:moveTo>
                <a:cubicBezTo>
                  <a:pt x="-48495" y="213662"/>
                  <a:pt x="173430" y="18562"/>
                  <a:pt x="426449" y="0"/>
                </a:cubicBezTo>
                <a:cubicBezTo>
                  <a:pt x="615162" y="16183"/>
                  <a:pt x="785505" y="19351"/>
                  <a:pt x="960915" y="0"/>
                </a:cubicBezTo>
                <a:cubicBezTo>
                  <a:pt x="1136325" y="-19351"/>
                  <a:pt x="1270736" y="14178"/>
                  <a:pt x="1478324" y="0"/>
                </a:cubicBezTo>
                <a:cubicBezTo>
                  <a:pt x="1685912" y="-14178"/>
                  <a:pt x="1984940" y="24488"/>
                  <a:pt x="2132193" y="0"/>
                </a:cubicBezTo>
                <a:cubicBezTo>
                  <a:pt x="2355081" y="12861"/>
                  <a:pt x="2530691" y="190175"/>
                  <a:pt x="2558642" y="426449"/>
                </a:cubicBezTo>
                <a:cubicBezTo>
                  <a:pt x="2562488" y="698533"/>
                  <a:pt x="2534297" y="892153"/>
                  <a:pt x="2558642" y="1008761"/>
                </a:cubicBezTo>
                <a:cubicBezTo>
                  <a:pt x="2582987" y="1125369"/>
                  <a:pt x="2556609" y="1353845"/>
                  <a:pt x="2558642" y="1655773"/>
                </a:cubicBezTo>
                <a:cubicBezTo>
                  <a:pt x="2560675" y="1957701"/>
                  <a:pt x="2556959" y="2162282"/>
                  <a:pt x="2558642" y="2302786"/>
                </a:cubicBezTo>
                <a:cubicBezTo>
                  <a:pt x="2560325" y="2443290"/>
                  <a:pt x="2545178" y="2768487"/>
                  <a:pt x="2558642" y="2917448"/>
                </a:cubicBezTo>
                <a:cubicBezTo>
                  <a:pt x="2572106" y="3066409"/>
                  <a:pt x="2525821" y="3368054"/>
                  <a:pt x="2558642" y="3661513"/>
                </a:cubicBezTo>
                <a:cubicBezTo>
                  <a:pt x="2569600" y="3888878"/>
                  <a:pt x="2381986" y="4130090"/>
                  <a:pt x="2132193" y="4087962"/>
                </a:cubicBezTo>
                <a:cubicBezTo>
                  <a:pt x="1842835" y="4112104"/>
                  <a:pt x="1835763" y="4083957"/>
                  <a:pt x="1546554" y="4087962"/>
                </a:cubicBezTo>
                <a:cubicBezTo>
                  <a:pt x="1257345" y="4091967"/>
                  <a:pt x="1235198" y="4068242"/>
                  <a:pt x="977973" y="4087962"/>
                </a:cubicBezTo>
                <a:cubicBezTo>
                  <a:pt x="720748" y="4107682"/>
                  <a:pt x="585033" y="4078487"/>
                  <a:pt x="426449" y="4087962"/>
                </a:cubicBezTo>
                <a:cubicBezTo>
                  <a:pt x="163473" y="4103675"/>
                  <a:pt x="20396" y="3889460"/>
                  <a:pt x="0" y="3661513"/>
                </a:cubicBezTo>
                <a:cubicBezTo>
                  <a:pt x="-25587" y="3471093"/>
                  <a:pt x="28362" y="3191023"/>
                  <a:pt x="0" y="2982150"/>
                </a:cubicBezTo>
                <a:cubicBezTo>
                  <a:pt x="-28362" y="2773277"/>
                  <a:pt x="13170" y="2689172"/>
                  <a:pt x="0" y="2432189"/>
                </a:cubicBezTo>
                <a:cubicBezTo>
                  <a:pt x="-13170" y="2175206"/>
                  <a:pt x="22591" y="1973585"/>
                  <a:pt x="0" y="1752825"/>
                </a:cubicBezTo>
                <a:cubicBezTo>
                  <a:pt x="-22591" y="1532065"/>
                  <a:pt x="-30296" y="1222069"/>
                  <a:pt x="0" y="1073462"/>
                </a:cubicBezTo>
                <a:cubicBezTo>
                  <a:pt x="30296" y="924855"/>
                  <a:pt x="18313" y="687837"/>
                  <a:pt x="0" y="426449"/>
                </a:cubicBezTo>
                <a:close/>
              </a:path>
              <a:path w="2558642" h="4087962" stroke="0" extrusionOk="0">
                <a:moveTo>
                  <a:pt x="0" y="426449"/>
                </a:moveTo>
                <a:cubicBezTo>
                  <a:pt x="-17933" y="143471"/>
                  <a:pt x="192739" y="-36805"/>
                  <a:pt x="426449" y="0"/>
                </a:cubicBezTo>
                <a:cubicBezTo>
                  <a:pt x="662727" y="7497"/>
                  <a:pt x="775469" y="-11770"/>
                  <a:pt x="1029145" y="0"/>
                </a:cubicBezTo>
                <a:cubicBezTo>
                  <a:pt x="1282821" y="11770"/>
                  <a:pt x="1294132" y="1552"/>
                  <a:pt x="1546554" y="0"/>
                </a:cubicBezTo>
                <a:cubicBezTo>
                  <a:pt x="1798976" y="-1552"/>
                  <a:pt x="1966887" y="-11237"/>
                  <a:pt x="2132193" y="0"/>
                </a:cubicBezTo>
                <a:cubicBezTo>
                  <a:pt x="2361611" y="43997"/>
                  <a:pt x="2583606" y="240382"/>
                  <a:pt x="2558642" y="426449"/>
                </a:cubicBezTo>
                <a:cubicBezTo>
                  <a:pt x="2572864" y="774013"/>
                  <a:pt x="2586080" y="802425"/>
                  <a:pt x="2558642" y="1138163"/>
                </a:cubicBezTo>
                <a:cubicBezTo>
                  <a:pt x="2531204" y="1473901"/>
                  <a:pt x="2549336" y="1501974"/>
                  <a:pt x="2558642" y="1785176"/>
                </a:cubicBezTo>
                <a:cubicBezTo>
                  <a:pt x="2567948" y="2068378"/>
                  <a:pt x="2583270" y="2172921"/>
                  <a:pt x="2558642" y="2432189"/>
                </a:cubicBezTo>
                <a:cubicBezTo>
                  <a:pt x="2534014" y="2691457"/>
                  <a:pt x="2564934" y="2785304"/>
                  <a:pt x="2558642" y="3046851"/>
                </a:cubicBezTo>
                <a:cubicBezTo>
                  <a:pt x="2552350" y="3308398"/>
                  <a:pt x="2536516" y="3473850"/>
                  <a:pt x="2558642" y="3661513"/>
                </a:cubicBezTo>
                <a:cubicBezTo>
                  <a:pt x="2537906" y="3913280"/>
                  <a:pt x="2321989" y="4099875"/>
                  <a:pt x="2132193" y="4087962"/>
                </a:cubicBezTo>
                <a:cubicBezTo>
                  <a:pt x="1849792" y="4105692"/>
                  <a:pt x="1664320" y="4090596"/>
                  <a:pt x="1546554" y="4087962"/>
                </a:cubicBezTo>
                <a:cubicBezTo>
                  <a:pt x="1428788" y="4085328"/>
                  <a:pt x="1246123" y="4096379"/>
                  <a:pt x="1029145" y="4087962"/>
                </a:cubicBezTo>
                <a:cubicBezTo>
                  <a:pt x="812167" y="4079545"/>
                  <a:pt x="629443" y="4077458"/>
                  <a:pt x="426449" y="4087962"/>
                </a:cubicBezTo>
                <a:cubicBezTo>
                  <a:pt x="169122" y="4036106"/>
                  <a:pt x="8510" y="3871758"/>
                  <a:pt x="0" y="3661513"/>
                </a:cubicBezTo>
                <a:cubicBezTo>
                  <a:pt x="13092" y="3427666"/>
                  <a:pt x="-12909" y="3250218"/>
                  <a:pt x="0" y="3079201"/>
                </a:cubicBezTo>
                <a:cubicBezTo>
                  <a:pt x="12909" y="2908184"/>
                  <a:pt x="-24129" y="2736393"/>
                  <a:pt x="0" y="2496890"/>
                </a:cubicBezTo>
                <a:cubicBezTo>
                  <a:pt x="24129" y="2257387"/>
                  <a:pt x="2751" y="2058248"/>
                  <a:pt x="0" y="1785176"/>
                </a:cubicBezTo>
                <a:cubicBezTo>
                  <a:pt x="-2751" y="1512104"/>
                  <a:pt x="-11010" y="1327777"/>
                  <a:pt x="0" y="1073462"/>
                </a:cubicBezTo>
                <a:cubicBezTo>
                  <a:pt x="11010" y="819147"/>
                  <a:pt x="26079" y="741933"/>
                  <a:pt x="0" y="426449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A81F27"/>
            </a:solidFill>
            <a:prstDash val="dashDot"/>
            <a:extLst>
              <a:ext uri="{C807C97D-BFC1-408E-A445-0C87EB9F89A2}">
                <ask:lineSketchStyleProps xmlns:ask="http://schemas.microsoft.com/office/drawing/2018/sketchyshapes" sd="2344115641">
                  <a:prstGeom prst="round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7F35738A-C5C9-9D27-1871-D2C25E6955C3}"/>
              </a:ext>
            </a:extLst>
          </p:cNvPr>
          <p:cNvSpPr/>
          <p:nvPr/>
        </p:nvSpPr>
        <p:spPr>
          <a:xfrm>
            <a:off x="3265416" y="201726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82B63744-2DFE-2CCB-B272-42D26944E3E4}"/>
              </a:ext>
            </a:extLst>
          </p:cNvPr>
          <p:cNvSpPr/>
          <p:nvPr/>
        </p:nvSpPr>
        <p:spPr>
          <a:xfrm>
            <a:off x="3265416" y="2759251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B140E0DD-3718-C67D-2AC2-048E380AD327}"/>
              </a:ext>
            </a:extLst>
          </p:cNvPr>
          <p:cNvSpPr/>
          <p:nvPr/>
        </p:nvSpPr>
        <p:spPr>
          <a:xfrm>
            <a:off x="3265416" y="3501237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102AF32-8E43-E357-EFA7-CE022E22CE83}"/>
              </a:ext>
            </a:extLst>
          </p:cNvPr>
          <p:cNvSpPr/>
          <p:nvPr/>
        </p:nvSpPr>
        <p:spPr>
          <a:xfrm>
            <a:off x="3265416" y="4243223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7AE0481-8BD1-0887-882A-C48254DDCC2A}"/>
              </a:ext>
            </a:extLst>
          </p:cNvPr>
          <p:cNvSpPr/>
          <p:nvPr/>
        </p:nvSpPr>
        <p:spPr>
          <a:xfrm>
            <a:off x="3286038" y="498520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1D078E8-E7EF-4E26-9B4F-D5BED7CB2299}"/>
              </a:ext>
            </a:extLst>
          </p:cNvPr>
          <p:cNvSpPr/>
          <p:nvPr/>
        </p:nvSpPr>
        <p:spPr>
          <a:xfrm>
            <a:off x="6096000" y="2022935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806BD9FA-88F5-3829-7223-1D8DA194EEF2}"/>
              </a:ext>
            </a:extLst>
          </p:cNvPr>
          <p:cNvSpPr/>
          <p:nvPr/>
        </p:nvSpPr>
        <p:spPr>
          <a:xfrm>
            <a:off x="6096000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93CCE3CF-D004-D776-27D5-F9642168ABD9}"/>
              </a:ext>
            </a:extLst>
          </p:cNvPr>
          <p:cNvSpPr/>
          <p:nvPr/>
        </p:nvSpPr>
        <p:spPr>
          <a:xfrm>
            <a:off x="6096000" y="3496968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63F273F-DFBC-3288-AB1C-AA58FE3A45D8}"/>
              </a:ext>
            </a:extLst>
          </p:cNvPr>
          <p:cNvSpPr/>
          <p:nvPr/>
        </p:nvSpPr>
        <p:spPr>
          <a:xfrm>
            <a:off x="8737134" y="1783148"/>
            <a:ext cx="2558642" cy="263666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A81F27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B58C14F9-2055-EB32-CCBC-2B10B4BD488C}"/>
              </a:ext>
            </a:extLst>
          </p:cNvPr>
          <p:cNvSpPr/>
          <p:nvPr/>
        </p:nvSpPr>
        <p:spPr>
          <a:xfrm>
            <a:off x="8890932" y="2012996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AD307CB-A054-4CCA-17FD-03BE60AB3930}"/>
              </a:ext>
            </a:extLst>
          </p:cNvPr>
          <p:cNvSpPr/>
          <p:nvPr/>
        </p:nvSpPr>
        <p:spPr>
          <a:xfrm>
            <a:off x="8890932" y="2754982"/>
            <a:ext cx="2281106" cy="573433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FCBCD5A4-444C-52DF-1747-6D48FD86F1FF}"/>
              </a:ext>
            </a:extLst>
          </p:cNvPr>
          <p:cNvSpPr/>
          <p:nvPr/>
        </p:nvSpPr>
        <p:spPr>
          <a:xfrm>
            <a:off x="8890932" y="3496968"/>
            <a:ext cx="2281106" cy="738278"/>
          </a:xfrm>
          <a:prstGeom prst="roundRect">
            <a:avLst/>
          </a:prstGeom>
          <a:noFill/>
          <a:ln w="28575">
            <a:solidFill>
              <a:srgbClr val="A81F2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A8F02EC-89B0-473B-073D-E0255FFA2ED8}"/>
              </a:ext>
            </a:extLst>
          </p:cNvPr>
          <p:cNvSpPr txBox="1"/>
          <p:nvPr/>
        </p:nvSpPr>
        <p:spPr>
          <a:xfrm>
            <a:off x="491106" y="204718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Read over class notes/ annotations on the text, highlighting areas you need to recap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BACBAE8-D8AB-CBC6-B623-E8FFA2F53E8E}"/>
              </a:ext>
            </a:extLst>
          </p:cNvPr>
          <p:cNvSpPr txBox="1"/>
          <p:nvPr/>
        </p:nvSpPr>
        <p:spPr>
          <a:xfrm>
            <a:off x="485864" y="2758282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Make a bank of key facts for each topic (e.g. government guidelines, body system figures)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0237414-3EB0-1F97-986E-3EC310C99BFF}"/>
              </a:ext>
            </a:extLst>
          </p:cNvPr>
          <p:cNvSpPr txBox="1"/>
          <p:nvPr/>
        </p:nvSpPr>
        <p:spPr>
          <a:xfrm>
            <a:off x="472058" y="3533937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Watch the YouTube videos* on the text and use these to add to your notes 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F72140-03D0-F145-770E-68BF4B6F3D86}"/>
              </a:ext>
            </a:extLst>
          </p:cNvPr>
          <p:cNvSpPr txBox="1"/>
          <p:nvPr/>
        </p:nvSpPr>
        <p:spPr>
          <a:xfrm>
            <a:off x="485864" y="423524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Condense your lesson notes – can you make one A3 page of key information? Can you make your own knowledge organiser?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4F760E8-6606-002A-1312-25E9664DB471}"/>
              </a:ext>
            </a:extLst>
          </p:cNvPr>
          <p:cNvSpPr txBox="1"/>
          <p:nvPr/>
        </p:nvSpPr>
        <p:spPr>
          <a:xfrm>
            <a:off x="494952" y="4966292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Write down the areas you need to recap and ask a peer and/or the teacher to explain these again – update your notes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069D7EB-B36F-EF92-CC26-CCCC220B79C3}"/>
              </a:ext>
            </a:extLst>
          </p:cNvPr>
          <p:cNvSpPr txBox="1"/>
          <p:nvPr/>
        </p:nvSpPr>
        <p:spPr>
          <a:xfrm>
            <a:off x="3265416" y="2054524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Group key content by specification (e.g. recap the structures of all body systems)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DA5F678-540C-5CE6-2974-8C1ECBE7C977}"/>
              </a:ext>
            </a:extLst>
          </p:cNvPr>
          <p:cNvSpPr txBox="1"/>
          <p:nvPr/>
        </p:nvSpPr>
        <p:spPr>
          <a:xfrm>
            <a:off x="3265416" y="2782051"/>
            <a:ext cx="2193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Keep reducing your notes and apply understanding to different sports performance contexts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F0C705E-95F0-95D7-A776-B3569B52B6A5}"/>
              </a:ext>
            </a:extLst>
          </p:cNvPr>
          <p:cNvSpPr txBox="1"/>
          <p:nvPr/>
        </p:nvSpPr>
        <p:spPr>
          <a:xfrm>
            <a:off x="3265416" y="3522824"/>
            <a:ext cx="2259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Highlight exemplar exam answers: How was the answer structured and detailed to be meet the desired grading criteria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FC2DD30-F150-CD56-5F11-F0C38CC3D274}"/>
              </a:ext>
            </a:extLst>
          </p:cNvPr>
          <p:cNvSpPr txBox="1"/>
          <p:nvPr/>
        </p:nvSpPr>
        <p:spPr>
          <a:xfrm>
            <a:off x="3265416" y="4258556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Utilise the controlled assessment and exam guidance and structure sheets to reform your own answers to practice questions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846B83E-5EA0-D2D7-EE91-979C055543A9}"/>
              </a:ext>
            </a:extLst>
          </p:cNvPr>
          <p:cNvSpPr txBox="1"/>
          <p:nvPr/>
        </p:nvSpPr>
        <p:spPr>
          <a:xfrm>
            <a:off x="3309283" y="5001986"/>
            <a:ext cx="23208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Engage in discussions and debates  of key concept application to different open sports contexts (e.g. which is the most important body system for ______)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7BC6A2-BFB1-9E31-107C-D120CE0B54A7}"/>
              </a:ext>
            </a:extLst>
          </p:cNvPr>
          <p:cNvSpPr txBox="1"/>
          <p:nvPr/>
        </p:nvSpPr>
        <p:spPr>
          <a:xfrm>
            <a:off x="6124837" y="2017370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Plan a previous exam questions on the most difficult areas – which do you find easiest/ hardest to complete? Where are the knowledge/skills gaps?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A9CA898-7CE7-48C5-E57C-ED8280627617}"/>
              </a:ext>
            </a:extLst>
          </p:cNvPr>
          <p:cNvSpPr txBox="1"/>
          <p:nvPr/>
        </p:nvSpPr>
        <p:spPr>
          <a:xfrm>
            <a:off x="6096000" y="2782515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Look at your notes and add other key content that could link topics together (e.g. How do different body systems work together?)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97DFF25-DAA7-6005-361D-E83213EA99E6}"/>
              </a:ext>
            </a:extLst>
          </p:cNvPr>
          <p:cNvSpPr txBox="1"/>
          <p:nvPr/>
        </p:nvSpPr>
        <p:spPr>
          <a:xfrm>
            <a:off x="6089009" y="35228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Answer the exam-style questions and mark it against a mark scheme/ exemplar. Ask your teacher to offer further support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ED5D7C1-3598-A775-E923-2BFDA72C6E9B}"/>
              </a:ext>
            </a:extLst>
          </p:cNvPr>
          <p:cNvSpPr txBox="1"/>
          <p:nvPr/>
        </p:nvSpPr>
        <p:spPr>
          <a:xfrm>
            <a:off x="8890932" y="200732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Using the work from stage 3, make a note of where you are least confident (knowledge of a topic or a skill for a particular Unit?)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6740CC9-FD67-ECB1-845F-0D615561B522}"/>
              </a:ext>
            </a:extLst>
          </p:cNvPr>
          <p:cNvSpPr txBox="1"/>
          <p:nvPr/>
        </p:nvSpPr>
        <p:spPr>
          <a:xfrm>
            <a:off x="8890931" y="2768274"/>
            <a:ext cx="21933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Rewrite previous practice answers, focusing on developing the skill and knowledge application needed the most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1DA9909-46CE-8720-65CA-E249F32F95DB}"/>
              </a:ext>
            </a:extLst>
          </p:cNvPr>
          <p:cNvSpPr txBox="1"/>
          <p:nvPr/>
        </p:nvSpPr>
        <p:spPr>
          <a:xfrm>
            <a:off x="8919769" y="3508252"/>
            <a:ext cx="21933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solidFill>
                  <a:srgbClr val="A81F27"/>
                </a:solidFill>
                <a:latin typeface="Gotham Bold" pitchFamily="50" charset="0"/>
                <a:cs typeface="Gotham Bold" pitchFamily="50" charset="0"/>
              </a:rPr>
              <a:t>Log the independent work you have completed over a 30-day period and ask your peers and/or teacher to review the sorts of activities you may need to complete more of</a:t>
            </a:r>
            <a:endParaRPr lang="en-GB" sz="1050" dirty="0">
              <a:solidFill>
                <a:srgbClr val="A81F27"/>
              </a:solidFill>
              <a:latin typeface="Gotham Bold" pitchFamily="50" charset="0"/>
              <a:cs typeface="Gotham Bold" pitchFamily="50" charset="0"/>
            </a:endParaRPr>
          </a:p>
        </p:txBody>
      </p:sp>
      <p:sp>
        <p:nvSpPr>
          <p:cNvPr id="68" name="Arrow: Right 67">
            <a:extLst>
              <a:ext uri="{FF2B5EF4-FFF2-40B4-BE49-F238E27FC236}">
                <a16:creationId xmlns:a16="http://schemas.microsoft.com/office/drawing/2014/main" id="{CDA9EDFC-D36E-43A4-49D1-0188904B15A1}"/>
              </a:ext>
            </a:extLst>
          </p:cNvPr>
          <p:cNvSpPr/>
          <p:nvPr/>
        </p:nvSpPr>
        <p:spPr>
          <a:xfrm>
            <a:off x="2806556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row: Right 70">
            <a:extLst>
              <a:ext uri="{FF2B5EF4-FFF2-40B4-BE49-F238E27FC236}">
                <a16:creationId xmlns:a16="http://schemas.microsoft.com/office/drawing/2014/main" id="{BEE69297-1930-1963-2F60-81B6BE307F49}"/>
              </a:ext>
            </a:extLst>
          </p:cNvPr>
          <p:cNvSpPr/>
          <p:nvPr/>
        </p:nvSpPr>
        <p:spPr>
          <a:xfrm>
            <a:off x="2792138" y="3305719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2" name="Arrow: Right 71">
            <a:extLst>
              <a:ext uri="{FF2B5EF4-FFF2-40B4-BE49-F238E27FC236}">
                <a16:creationId xmlns:a16="http://schemas.microsoft.com/office/drawing/2014/main" id="{F0799382-3FFA-8D04-1C52-0FD53A1FFBD2}"/>
              </a:ext>
            </a:extLst>
          </p:cNvPr>
          <p:cNvSpPr/>
          <p:nvPr/>
        </p:nvSpPr>
        <p:spPr>
          <a:xfrm>
            <a:off x="2799347" y="4049955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Arrow: Right 72">
            <a:extLst>
              <a:ext uri="{FF2B5EF4-FFF2-40B4-BE49-F238E27FC236}">
                <a16:creationId xmlns:a16="http://schemas.microsoft.com/office/drawing/2014/main" id="{3ABCA445-5F77-0740-6009-907339EC00CE}"/>
              </a:ext>
            </a:extLst>
          </p:cNvPr>
          <p:cNvSpPr/>
          <p:nvPr/>
        </p:nvSpPr>
        <p:spPr>
          <a:xfrm>
            <a:off x="2806556" y="483948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4" name="Arrow: Right 73">
            <a:extLst>
              <a:ext uri="{FF2B5EF4-FFF2-40B4-BE49-F238E27FC236}">
                <a16:creationId xmlns:a16="http://schemas.microsoft.com/office/drawing/2014/main" id="{DC9C2250-0787-81B1-C8D7-500B9843AC1A}"/>
              </a:ext>
            </a:extLst>
          </p:cNvPr>
          <p:cNvSpPr/>
          <p:nvPr/>
        </p:nvSpPr>
        <p:spPr>
          <a:xfrm>
            <a:off x="5617740" y="2489706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row: Right 74">
            <a:extLst>
              <a:ext uri="{FF2B5EF4-FFF2-40B4-BE49-F238E27FC236}">
                <a16:creationId xmlns:a16="http://schemas.microsoft.com/office/drawing/2014/main" id="{6806168F-0E57-E50A-772D-72FAFCBA7237}"/>
              </a:ext>
            </a:extLst>
          </p:cNvPr>
          <p:cNvSpPr/>
          <p:nvPr/>
        </p:nvSpPr>
        <p:spPr>
          <a:xfrm>
            <a:off x="5587417" y="3305494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Right 75">
            <a:extLst>
              <a:ext uri="{FF2B5EF4-FFF2-40B4-BE49-F238E27FC236}">
                <a16:creationId xmlns:a16="http://schemas.microsoft.com/office/drawing/2014/main" id="{C77D82A2-7BF2-B52D-87D0-EA34B37980AC}"/>
              </a:ext>
            </a:extLst>
          </p:cNvPr>
          <p:cNvSpPr/>
          <p:nvPr/>
        </p:nvSpPr>
        <p:spPr>
          <a:xfrm>
            <a:off x="8438449" y="252547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row: Right 76">
            <a:extLst>
              <a:ext uri="{FF2B5EF4-FFF2-40B4-BE49-F238E27FC236}">
                <a16:creationId xmlns:a16="http://schemas.microsoft.com/office/drawing/2014/main" id="{77E5DA8A-27F9-97EC-AB6B-166417DAB252}"/>
              </a:ext>
            </a:extLst>
          </p:cNvPr>
          <p:cNvSpPr/>
          <p:nvPr/>
        </p:nvSpPr>
        <p:spPr>
          <a:xfrm>
            <a:off x="8439193" y="331661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5D05DB3A-475E-F59D-331A-2F40333CC54F}"/>
              </a:ext>
            </a:extLst>
          </p:cNvPr>
          <p:cNvCxnSpPr>
            <a:cxnSpLocks/>
          </p:cNvCxnSpPr>
          <p:nvPr/>
        </p:nvCxnSpPr>
        <p:spPr>
          <a:xfrm>
            <a:off x="1568743" y="253715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264299D-0B65-FFAE-052B-1AE9FC7D0027}"/>
              </a:ext>
            </a:extLst>
          </p:cNvPr>
          <p:cNvCxnSpPr>
            <a:cxnSpLocks/>
          </p:cNvCxnSpPr>
          <p:nvPr/>
        </p:nvCxnSpPr>
        <p:spPr>
          <a:xfrm>
            <a:off x="1568743" y="333321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BF675286-7892-2013-D08B-EF4A3EF940F7}"/>
              </a:ext>
            </a:extLst>
          </p:cNvPr>
          <p:cNvCxnSpPr>
            <a:cxnSpLocks/>
          </p:cNvCxnSpPr>
          <p:nvPr/>
        </p:nvCxnSpPr>
        <p:spPr>
          <a:xfrm>
            <a:off x="1568743" y="405361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45CED16-F985-787D-7674-5B7D7CECA312}"/>
              </a:ext>
            </a:extLst>
          </p:cNvPr>
          <p:cNvCxnSpPr>
            <a:cxnSpLocks/>
          </p:cNvCxnSpPr>
          <p:nvPr/>
        </p:nvCxnSpPr>
        <p:spPr>
          <a:xfrm>
            <a:off x="1555215" y="479347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7D5F5833-438A-BCBB-D28A-31D1B0969658}"/>
              </a:ext>
            </a:extLst>
          </p:cNvPr>
          <p:cNvCxnSpPr>
            <a:cxnSpLocks/>
          </p:cNvCxnSpPr>
          <p:nvPr/>
        </p:nvCxnSpPr>
        <p:spPr>
          <a:xfrm>
            <a:off x="4362101" y="2565006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3A05B317-62D9-2D51-AE25-6F48B47A9608}"/>
              </a:ext>
            </a:extLst>
          </p:cNvPr>
          <p:cNvCxnSpPr>
            <a:cxnSpLocks/>
          </p:cNvCxnSpPr>
          <p:nvPr/>
        </p:nvCxnSpPr>
        <p:spPr>
          <a:xfrm>
            <a:off x="4358390" y="3307357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6E4DED86-4DAA-817F-9B9E-4F16D24CD319}"/>
              </a:ext>
            </a:extLst>
          </p:cNvPr>
          <p:cNvCxnSpPr>
            <a:cxnSpLocks/>
          </p:cNvCxnSpPr>
          <p:nvPr/>
        </p:nvCxnSpPr>
        <p:spPr>
          <a:xfrm>
            <a:off x="4358390" y="4045635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D32D342-157D-A01C-8175-AA302FD996BC}"/>
              </a:ext>
            </a:extLst>
          </p:cNvPr>
          <p:cNvCxnSpPr>
            <a:cxnSpLocks/>
          </p:cNvCxnSpPr>
          <p:nvPr/>
        </p:nvCxnSpPr>
        <p:spPr>
          <a:xfrm>
            <a:off x="4358390" y="4793472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1273382-A017-DB10-F765-CDDE06415BBB}"/>
              </a:ext>
            </a:extLst>
          </p:cNvPr>
          <p:cNvCxnSpPr>
            <a:cxnSpLocks/>
          </p:cNvCxnSpPr>
          <p:nvPr/>
        </p:nvCxnSpPr>
        <p:spPr>
          <a:xfrm>
            <a:off x="7185694" y="257866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923A181-89DA-C1B8-E94C-E92A6C14855F}"/>
              </a:ext>
            </a:extLst>
          </p:cNvPr>
          <p:cNvCxnSpPr>
            <a:cxnSpLocks/>
          </p:cNvCxnSpPr>
          <p:nvPr/>
        </p:nvCxnSpPr>
        <p:spPr>
          <a:xfrm>
            <a:off x="7174970" y="3305494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F725FAE2-3BC2-311F-6725-02B77ADD398C}"/>
              </a:ext>
            </a:extLst>
          </p:cNvPr>
          <p:cNvCxnSpPr>
            <a:cxnSpLocks/>
          </p:cNvCxnSpPr>
          <p:nvPr/>
        </p:nvCxnSpPr>
        <p:spPr>
          <a:xfrm>
            <a:off x="10020761" y="2563309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9B4015BE-BE3B-6285-B8E6-83B73202E663}"/>
              </a:ext>
            </a:extLst>
          </p:cNvPr>
          <p:cNvCxnSpPr>
            <a:cxnSpLocks/>
          </p:cNvCxnSpPr>
          <p:nvPr/>
        </p:nvCxnSpPr>
        <p:spPr>
          <a:xfrm>
            <a:off x="10020761" y="3288443"/>
            <a:ext cx="0" cy="189611"/>
          </a:xfrm>
          <a:prstGeom prst="straightConnector1">
            <a:avLst/>
          </a:prstGeom>
          <a:ln w="28575">
            <a:solidFill>
              <a:srgbClr val="537F8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64166770-37B8-1F05-FBF2-0C8CEE3B202F}"/>
              </a:ext>
            </a:extLst>
          </p:cNvPr>
          <p:cNvSpPr/>
          <p:nvPr/>
        </p:nvSpPr>
        <p:spPr>
          <a:xfrm>
            <a:off x="5114467" y="173267"/>
            <a:ext cx="4142454" cy="707577"/>
          </a:xfrm>
          <a:prstGeom prst="roundRect">
            <a:avLst/>
          </a:prstGeom>
          <a:solidFill>
            <a:srgbClr val="537F82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243E6A1-EBAF-D74F-BD9B-12EB9613CDAB}"/>
              </a:ext>
            </a:extLst>
          </p:cNvPr>
          <p:cNvSpPr txBox="1"/>
          <p:nvPr/>
        </p:nvSpPr>
        <p:spPr>
          <a:xfrm>
            <a:off x="5114466" y="239129"/>
            <a:ext cx="41424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Revision resources can be found on…                              </a:t>
            </a:r>
          </a:p>
          <a:p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Class notes,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Youtube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playlists provided channel, Teams groups, Edexcel website, </a:t>
            </a:r>
            <a:r>
              <a:rPr lang="en-GB" sz="1000" dirty="0" err="1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EdPuzzle</a:t>
            </a:r>
            <a:r>
              <a:rPr lang="en-GB" sz="10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 links.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05C22C2-DF8F-79A8-859D-CED73580A41B}"/>
              </a:ext>
            </a:extLst>
          </p:cNvPr>
          <p:cNvGrpSpPr/>
          <p:nvPr/>
        </p:nvGrpSpPr>
        <p:grpSpPr>
          <a:xfrm>
            <a:off x="344065" y="5996734"/>
            <a:ext cx="2575187" cy="720339"/>
            <a:chOff x="352338" y="5991993"/>
            <a:chExt cx="2575187" cy="720339"/>
          </a:xfrm>
          <a:solidFill>
            <a:srgbClr val="A31C71"/>
          </a:solidFill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D9E060EE-EB49-AEB9-F692-EE2380AD5513}"/>
                </a:ext>
              </a:extLst>
            </p:cNvPr>
            <p:cNvSpPr/>
            <p:nvPr/>
          </p:nvSpPr>
          <p:spPr>
            <a:xfrm>
              <a:off x="352338" y="6004447"/>
              <a:ext cx="2558642" cy="707885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2B8EE7AF-C3D3-A0E6-BCB1-D8974CF11A88}"/>
                </a:ext>
              </a:extLst>
            </p:cNvPr>
            <p:cNvSpPr txBox="1"/>
            <p:nvPr/>
          </p:nvSpPr>
          <p:spPr>
            <a:xfrm>
              <a:off x="837158" y="5991993"/>
              <a:ext cx="209036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attend lessons and complete the activities set, you are meeting the basic expectations at college, but you are unlikely to meet your minimum target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5" name="Star: 5 Points 104">
              <a:extLst>
                <a:ext uri="{FF2B5EF4-FFF2-40B4-BE49-F238E27FC236}">
                  <a16:creationId xmlns:a16="http://schemas.microsoft.com/office/drawing/2014/main" id="{9C47A074-CD95-88CE-3413-DB0F364D9FC9}"/>
                </a:ext>
              </a:extLst>
            </p:cNvPr>
            <p:cNvSpPr/>
            <p:nvPr/>
          </p:nvSpPr>
          <p:spPr>
            <a:xfrm>
              <a:off x="398035" y="6095769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A31C71"/>
                  </a:solidFill>
                  <a:latin typeface="Gotham Bold" pitchFamily="50" charset="0"/>
                  <a:cs typeface="Gotham Bold" pitchFamily="50" charset="0"/>
                </a:rPr>
                <a:t>1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F398402-C746-9DCA-DB5B-D0F8117AC9E7}"/>
              </a:ext>
            </a:extLst>
          </p:cNvPr>
          <p:cNvGrpSpPr/>
          <p:nvPr/>
        </p:nvGrpSpPr>
        <p:grpSpPr>
          <a:xfrm>
            <a:off x="3181977" y="6009188"/>
            <a:ext cx="2651341" cy="508844"/>
            <a:chOff x="3147270" y="6132626"/>
            <a:chExt cx="2651341" cy="508844"/>
          </a:xfrm>
          <a:solidFill>
            <a:srgbClr val="D70073"/>
          </a:solidFill>
        </p:grpSpPr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7347C9C5-FF9B-78AF-782F-020F58B878A4}"/>
                </a:ext>
              </a:extLst>
            </p:cNvPr>
            <p:cNvSpPr/>
            <p:nvPr/>
          </p:nvSpPr>
          <p:spPr>
            <a:xfrm>
              <a:off x="3147270" y="6132626"/>
              <a:ext cx="2618704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TextBox 102">
              <a:extLst>
                <a:ext uri="{FF2B5EF4-FFF2-40B4-BE49-F238E27FC236}">
                  <a16:creationId xmlns:a16="http://schemas.microsoft.com/office/drawing/2014/main" id="{CD352189-82DB-524A-B0E5-9AAD321EBE8D}"/>
                </a:ext>
              </a:extLst>
            </p:cNvPr>
            <p:cNvSpPr txBox="1"/>
            <p:nvPr/>
          </p:nvSpPr>
          <p:spPr>
            <a:xfrm>
              <a:off x="3708244" y="6156216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 and 2 only, you are unlikely to meet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6" name="Star: 5 Points 105">
              <a:extLst>
                <a:ext uri="{FF2B5EF4-FFF2-40B4-BE49-F238E27FC236}">
                  <a16:creationId xmlns:a16="http://schemas.microsoft.com/office/drawing/2014/main" id="{53D27FE4-F14E-DB91-9C9E-3A916A927312}"/>
                </a:ext>
              </a:extLst>
            </p:cNvPr>
            <p:cNvSpPr/>
            <p:nvPr/>
          </p:nvSpPr>
          <p:spPr>
            <a:xfrm>
              <a:off x="3177009" y="6140590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D70073"/>
                  </a:solidFill>
                  <a:latin typeface="Gotham Bold" pitchFamily="50" charset="0"/>
                  <a:cs typeface="Gotham Bold" pitchFamily="50" charset="0"/>
                </a:rPr>
                <a:t>2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005140FF-FB85-B463-93C9-6AA10BE3D699}"/>
              </a:ext>
            </a:extLst>
          </p:cNvPr>
          <p:cNvGrpSpPr/>
          <p:nvPr/>
        </p:nvGrpSpPr>
        <p:grpSpPr>
          <a:xfrm>
            <a:off x="6026208" y="5997181"/>
            <a:ext cx="2628421" cy="508844"/>
            <a:chOff x="6046277" y="6097323"/>
            <a:chExt cx="2628421" cy="508844"/>
          </a:xfrm>
          <a:solidFill>
            <a:srgbClr val="EC6608"/>
          </a:solidFill>
        </p:grpSpPr>
        <p:sp>
          <p:nvSpPr>
            <p:cNvPr id="97" name="Rectangle: Rounded Corners 96">
              <a:extLst>
                <a:ext uri="{FF2B5EF4-FFF2-40B4-BE49-F238E27FC236}">
                  <a16:creationId xmlns:a16="http://schemas.microsoft.com/office/drawing/2014/main" id="{4D86AC52-4853-CC60-83F7-1157A708E854}"/>
                </a:ext>
              </a:extLst>
            </p:cNvPr>
            <p:cNvSpPr/>
            <p:nvPr/>
          </p:nvSpPr>
          <p:spPr>
            <a:xfrm>
              <a:off x="6046277" y="6097323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A7B3CFB2-1FC0-0626-564C-D9D511A16758}"/>
                </a:ext>
              </a:extLst>
            </p:cNvPr>
            <p:cNvSpPr txBox="1"/>
            <p:nvPr/>
          </p:nvSpPr>
          <p:spPr>
            <a:xfrm>
              <a:off x="6584331" y="6120912"/>
              <a:ext cx="209036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1-3, you are more likely to be moving towards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7" name="Star: 5 Points 106">
              <a:extLst>
                <a:ext uri="{FF2B5EF4-FFF2-40B4-BE49-F238E27FC236}">
                  <a16:creationId xmlns:a16="http://schemas.microsoft.com/office/drawing/2014/main" id="{773241BE-067F-0330-A16A-EC1B4B74FBC5}"/>
                </a:ext>
              </a:extLst>
            </p:cNvPr>
            <p:cNvSpPr/>
            <p:nvPr/>
          </p:nvSpPr>
          <p:spPr>
            <a:xfrm>
              <a:off x="6115073" y="6116588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EC6608"/>
                  </a:solidFill>
                  <a:latin typeface="Gotham Bold" pitchFamily="50" charset="0"/>
                  <a:cs typeface="Gotham Bold" pitchFamily="50" charset="0"/>
                </a:rPr>
                <a:t>3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37336DC-BF2F-D004-DBF6-6BC166653D78}"/>
              </a:ext>
            </a:extLst>
          </p:cNvPr>
          <p:cNvGrpSpPr/>
          <p:nvPr/>
        </p:nvGrpSpPr>
        <p:grpSpPr>
          <a:xfrm>
            <a:off x="8820167" y="6027639"/>
            <a:ext cx="2664002" cy="508844"/>
            <a:chOff x="8907113" y="6101325"/>
            <a:chExt cx="2558642" cy="508844"/>
          </a:xfrm>
          <a:solidFill>
            <a:srgbClr val="C7CB00"/>
          </a:solidFill>
        </p:grpSpPr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9F1B3C35-86E7-6527-D4E8-F130EA462D9B}"/>
                </a:ext>
              </a:extLst>
            </p:cNvPr>
            <p:cNvSpPr/>
            <p:nvPr/>
          </p:nvSpPr>
          <p:spPr>
            <a:xfrm>
              <a:off x="8907113" y="6101325"/>
              <a:ext cx="2558642" cy="508844"/>
            </a:xfrm>
            <a:prstGeom prst="roundRect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3567CE76-8497-532B-FA06-653869E095D6}"/>
                </a:ext>
              </a:extLst>
            </p:cNvPr>
            <p:cNvSpPr txBox="1"/>
            <p:nvPr/>
          </p:nvSpPr>
          <p:spPr>
            <a:xfrm>
              <a:off x="9425567" y="6131911"/>
              <a:ext cx="2007694" cy="46166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800" dirty="0">
                  <a:solidFill>
                    <a:schemeClr val="bg1"/>
                  </a:solidFill>
                  <a:latin typeface="Gotham Bold" pitchFamily="50" charset="0"/>
                  <a:cs typeface="Gotham Bold" pitchFamily="50" charset="0"/>
                </a:rPr>
                <a:t>If you complete stages 1-4, you are giving yourself the best chance of meeting your aspirational grade</a:t>
              </a:r>
              <a:endParaRPr lang="en-GB" sz="105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endParaRPr>
            </a:p>
          </p:txBody>
        </p:sp>
        <p:sp>
          <p:nvSpPr>
            <p:cNvPr id="108" name="Star: 5 Points 107">
              <a:extLst>
                <a:ext uri="{FF2B5EF4-FFF2-40B4-BE49-F238E27FC236}">
                  <a16:creationId xmlns:a16="http://schemas.microsoft.com/office/drawing/2014/main" id="{B6FFFA58-E272-6508-BD8D-D345AE7E5AC5}"/>
                </a:ext>
              </a:extLst>
            </p:cNvPr>
            <p:cNvSpPr/>
            <p:nvPr/>
          </p:nvSpPr>
          <p:spPr>
            <a:xfrm>
              <a:off x="8939750" y="6111185"/>
              <a:ext cx="468903" cy="468903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rgbClr val="C7CB00"/>
                  </a:solidFill>
                  <a:latin typeface="Gotham Bold" pitchFamily="50" charset="0"/>
                  <a:cs typeface="Gotham Bold" pitchFamily="50" charset="0"/>
                </a:rPr>
                <a:t>4</a:t>
              </a:r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5F17B42C-D5D3-F879-94B0-B0893EB9C04E}"/>
              </a:ext>
            </a:extLst>
          </p:cNvPr>
          <p:cNvSpPr txBox="1"/>
          <p:nvPr/>
        </p:nvSpPr>
        <p:spPr>
          <a:xfrm>
            <a:off x="7868276" y="5247347"/>
            <a:ext cx="38759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6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Engagement with Learning Score…</a:t>
            </a:r>
          </a:p>
          <a:p>
            <a:pPr algn="r"/>
            <a:r>
              <a:rPr lang="en-GB" sz="1200" dirty="0">
                <a:solidFill>
                  <a:schemeClr val="bg1"/>
                </a:solidFill>
                <a:latin typeface="Gotham Bold" pitchFamily="50" charset="0"/>
                <a:cs typeface="Gotham Bold" pitchFamily="50" charset="0"/>
              </a:rPr>
              <a:t>Boost your number to have the best chance to boost your grade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799BBED5-309D-779A-9762-41D76B5C46DF}"/>
              </a:ext>
            </a:extLst>
          </p:cNvPr>
          <p:cNvSpPr/>
          <p:nvPr/>
        </p:nvSpPr>
        <p:spPr>
          <a:xfrm>
            <a:off x="2774174" y="6156420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5206022-FFD2-1C7A-B8A2-70FD37D3D137}"/>
              </a:ext>
            </a:extLst>
          </p:cNvPr>
          <p:cNvSpPr/>
          <p:nvPr/>
        </p:nvSpPr>
        <p:spPr>
          <a:xfrm>
            <a:off x="5630149" y="6271648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6A15C7F6-C02C-BA91-7E00-98A3C19F3673}"/>
              </a:ext>
            </a:extLst>
          </p:cNvPr>
          <p:cNvSpPr/>
          <p:nvPr/>
        </p:nvSpPr>
        <p:spPr>
          <a:xfrm>
            <a:off x="8411953" y="6250897"/>
            <a:ext cx="458860" cy="265276"/>
          </a:xfrm>
          <a:prstGeom prst="rightArrow">
            <a:avLst/>
          </a:prstGeom>
          <a:solidFill>
            <a:srgbClr val="537F8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3341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Bold</vt:lpstr>
      <vt:lpstr>Office Theme</vt:lpstr>
      <vt:lpstr>PowerPoint Presentation</vt:lpstr>
    </vt:vector>
  </TitlesOfParts>
  <Company>Better Futures MAT, King Edward VI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James Corbett</cp:lastModifiedBy>
  <cp:revision>7</cp:revision>
  <dcterms:created xsi:type="dcterms:W3CDTF">2023-03-01T08:48:30Z</dcterms:created>
  <dcterms:modified xsi:type="dcterms:W3CDTF">2023-05-10T14:15:26Z</dcterms:modified>
</cp:coreProperties>
</file>