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D82DB-743D-4D50-8088-F313D636407E}" v="8" dt="2023-05-18T09:43:25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57" autoAdjust="0"/>
  </p:normalViewPr>
  <p:slideViewPr>
    <p:cSldViewPr snapToGrid="0">
      <p:cViewPr>
        <p:scale>
          <a:sx n="90" d="100"/>
          <a:sy n="90" d="100"/>
        </p:scale>
        <p:origin x="-60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xmlns="" id="{DD5F0A35-5C4D-FDA8-102E-F2E78EB47B86}"/>
              </a:ext>
            </a:extLst>
          </p:cNvPr>
          <p:cNvSpPr/>
          <p:nvPr/>
        </p:nvSpPr>
        <p:spPr>
          <a:xfrm>
            <a:off x="7822426" y="5123963"/>
            <a:ext cx="4025509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xmlns="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90297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7935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 </a:t>
            </a:r>
            <a:r>
              <a:rPr lang="en-GB" sz="12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Travel &amp; Tourism </a:t>
            </a:r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(coursework </a:t>
            </a:r>
            <a:r>
              <a:rPr lang="en-GB" sz="1200" dirty="0" smtClean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units – Marketing, Visitor Attractions)</a:t>
            </a:r>
            <a:endParaRPr lang="en-GB" sz="12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  <a:p>
            <a:endParaRPr lang="en-GB" sz="120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FF5E80F1-DEE4-1710-F596-B029B9E0DFAB}"/>
              </a:ext>
            </a:extLst>
          </p:cNvPr>
          <p:cNvSpPr/>
          <p:nvPr/>
        </p:nvSpPr>
        <p:spPr>
          <a:xfrm>
            <a:off x="352338" y="1299498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08CE2960-9EE4-7618-4409-F2675DBBB5FF}"/>
              </a:ext>
            </a:extLst>
          </p:cNvPr>
          <p:cNvSpPr/>
          <p:nvPr/>
        </p:nvSpPr>
        <p:spPr>
          <a:xfrm>
            <a:off x="3147270" y="1299498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283748BE-237B-1521-C91A-15961A06F1FF}"/>
              </a:ext>
            </a:extLst>
          </p:cNvPr>
          <p:cNvSpPr/>
          <p:nvPr/>
        </p:nvSpPr>
        <p:spPr>
          <a:xfrm>
            <a:off x="5942202" y="1299498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xmlns="" id="{E5E93C10-93C0-DEC6-738A-ECEBBD017D22}"/>
              </a:ext>
            </a:extLst>
          </p:cNvPr>
          <p:cNvSpPr/>
          <p:nvPr/>
        </p:nvSpPr>
        <p:spPr>
          <a:xfrm>
            <a:off x="8737134" y="1299498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48DF6E9-EFB8-D320-6C04-BE258718C255}"/>
              </a:ext>
            </a:extLst>
          </p:cNvPr>
          <p:cNvSpPr txBox="1"/>
          <p:nvPr/>
        </p:nvSpPr>
        <p:spPr>
          <a:xfrm>
            <a:off x="419450" y="1422453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957141D-3D1E-4ED3-522E-9C78D7A84244}"/>
              </a:ext>
            </a:extLst>
          </p:cNvPr>
          <p:cNvSpPr txBox="1"/>
          <p:nvPr/>
        </p:nvSpPr>
        <p:spPr>
          <a:xfrm>
            <a:off x="3212984" y="1426647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7412583-6FC0-71C5-135D-24439B59E339}"/>
              </a:ext>
            </a:extLst>
          </p:cNvPr>
          <p:cNvSpPr txBox="1"/>
          <p:nvPr/>
        </p:nvSpPr>
        <p:spPr>
          <a:xfrm>
            <a:off x="6033083" y="1422452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F5AD6DD-209C-937F-6583-CE0403EEAF94}"/>
              </a:ext>
            </a:extLst>
          </p:cNvPr>
          <p:cNvSpPr txBox="1"/>
          <p:nvPr/>
        </p:nvSpPr>
        <p:spPr>
          <a:xfrm>
            <a:off x="8812635" y="1422452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xmlns="" id="{0E6C1996-E6FC-C884-0B84-9DD18D0D9812}"/>
              </a:ext>
            </a:extLst>
          </p:cNvPr>
          <p:cNvSpPr/>
          <p:nvPr/>
        </p:nvSpPr>
        <p:spPr>
          <a:xfrm>
            <a:off x="352338" y="2129286"/>
            <a:ext cx="2558642" cy="2588624"/>
          </a:xfrm>
          <a:custGeom>
            <a:avLst/>
            <a:gdLst>
              <a:gd name="connsiteX0" fmla="*/ 0 w 2558642"/>
              <a:gd name="connsiteY0" fmla="*/ 426449 h 2588624"/>
              <a:gd name="connsiteX1" fmla="*/ 426449 w 2558642"/>
              <a:gd name="connsiteY1" fmla="*/ 0 h 2588624"/>
              <a:gd name="connsiteX2" fmla="*/ 960915 w 2558642"/>
              <a:gd name="connsiteY2" fmla="*/ 0 h 2588624"/>
              <a:gd name="connsiteX3" fmla="*/ 1495382 w 2558642"/>
              <a:gd name="connsiteY3" fmla="*/ 0 h 2588624"/>
              <a:gd name="connsiteX4" fmla="*/ 2132193 w 2558642"/>
              <a:gd name="connsiteY4" fmla="*/ 0 h 2588624"/>
              <a:gd name="connsiteX5" fmla="*/ 2558642 w 2558642"/>
              <a:gd name="connsiteY5" fmla="*/ 426449 h 2588624"/>
              <a:gd name="connsiteX6" fmla="*/ 2558642 w 2558642"/>
              <a:gd name="connsiteY6" fmla="*/ 1039739 h 2588624"/>
              <a:gd name="connsiteX7" fmla="*/ 2558642 w 2558642"/>
              <a:gd name="connsiteY7" fmla="*/ 1600957 h 2588624"/>
              <a:gd name="connsiteX8" fmla="*/ 2558642 w 2558642"/>
              <a:gd name="connsiteY8" fmla="*/ 2162175 h 2588624"/>
              <a:gd name="connsiteX9" fmla="*/ 2132193 w 2558642"/>
              <a:gd name="connsiteY9" fmla="*/ 2588624 h 2588624"/>
              <a:gd name="connsiteX10" fmla="*/ 1580669 w 2558642"/>
              <a:gd name="connsiteY10" fmla="*/ 2588624 h 2588624"/>
              <a:gd name="connsiteX11" fmla="*/ 1012088 w 2558642"/>
              <a:gd name="connsiteY11" fmla="*/ 2588624 h 2588624"/>
              <a:gd name="connsiteX12" fmla="*/ 426449 w 2558642"/>
              <a:gd name="connsiteY12" fmla="*/ 2588624 h 2588624"/>
              <a:gd name="connsiteX13" fmla="*/ 0 w 2558642"/>
              <a:gd name="connsiteY13" fmla="*/ 2162175 h 2588624"/>
              <a:gd name="connsiteX14" fmla="*/ 0 w 2558642"/>
              <a:gd name="connsiteY14" fmla="*/ 1635671 h 2588624"/>
              <a:gd name="connsiteX15" fmla="*/ 0 w 2558642"/>
              <a:gd name="connsiteY15" fmla="*/ 1057096 h 2588624"/>
              <a:gd name="connsiteX16" fmla="*/ 0 w 2558642"/>
              <a:gd name="connsiteY16" fmla="*/ 426449 h 2588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58642" h="2588624" fill="none" extrusionOk="0">
                <a:moveTo>
                  <a:pt x="0" y="426449"/>
                </a:moveTo>
                <a:cubicBezTo>
                  <a:pt x="-11768" y="201526"/>
                  <a:pt x="166422" y="-35844"/>
                  <a:pt x="426449" y="0"/>
                </a:cubicBezTo>
                <a:cubicBezTo>
                  <a:pt x="597084" y="-6315"/>
                  <a:pt x="782210" y="18167"/>
                  <a:pt x="960915" y="0"/>
                </a:cubicBezTo>
                <a:cubicBezTo>
                  <a:pt x="1139620" y="-18167"/>
                  <a:pt x="1291400" y="-24931"/>
                  <a:pt x="1495382" y="0"/>
                </a:cubicBezTo>
                <a:cubicBezTo>
                  <a:pt x="1699364" y="24931"/>
                  <a:pt x="1827524" y="14203"/>
                  <a:pt x="2132193" y="0"/>
                </a:cubicBezTo>
                <a:cubicBezTo>
                  <a:pt x="2367252" y="20478"/>
                  <a:pt x="2527282" y="149355"/>
                  <a:pt x="2558642" y="426449"/>
                </a:cubicBezTo>
                <a:cubicBezTo>
                  <a:pt x="2556991" y="684190"/>
                  <a:pt x="2582694" y="868189"/>
                  <a:pt x="2558642" y="1039739"/>
                </a:cubicBezTo>
                <a:cubicBezTo>
                  <a:pt x="2534591" y="1211289"/>
                  <a:pt x="2559006" y="1347026"/>
                  <a:pt x="2558642" y="1600957"/>
                </a:cubicBezTo>
                <a:cubicBezTo>
                  <a:pt x="2558278" y="1854888"/>
                  <a:pt x="2562768" y="1947773"/>
                  <a:pt x="2558642" y="2162175"/>
                </a:cubicBezTo>
                <a:cubicBezTo>
                  <a:pt x="2603542" y="2433933"/>
                  <a:pt x="2355666" y="2588374"/>
                  <a:pt x="2132193" y="2588624"/>
                </a:cubicBezTo>
                <a:cubicBezTo>
                  <a:pt x="1862927" y="2594194"/>
                  <a:pt x="1818164" y="2597689"/>
                  <a:pt x="1580669" y="2588624"/>
                </a:cubicBezTo>
                <a:cubicBezTo>
                  <a:pt x="1343174" y="2579559"/>
                  <a:pt x="1232966" y="2566568"/>
                  <a:pt x="1012088" y="2588624"/>
                </a:cubicBezTo>
                <a:cubicBezTo>
                  <a:pt x="791210" y="2610680"/>
                  <a:pt x="702035" y="2600019"/>
                  <a:pt x="426449" y="2588624"/>
                </a:cubicBezTo>
                <a:cubicBezTo>
                  <a:pt x="160799" y="2556553"/>
                  <a:pt x="6112" y="2440182"/>
                  <a:pt x="0" y="2162175"/>
                </a:cubicBezTo>
                <a:cubicBezTo>
                  <a:pt x="15913" y="1971981"/>
                  <a:pt x="-167" y="1867426"/>
                  <a:pt x="0" y="1635671"/>
                </a:cubicBezTo>
                <a:cubicBezTo>
                  <a:pt x="167" y="1403916"/>
                  <a:pt x="-1408" y="1234720"/>
                  <a:pt x="0" y="1057096"/>
                </a:cubicBezTo>
                <a:cubicBezTo>
                  <a:pt x="1408" y="879472"/>
                  <a:pt x="9919" y="642520"/>
                  <a:pt x="0" y="426449"/>
                </a:cubicBezTo>
                <a:close/>
              </a:path>
              <a:path w="2558642" h="2588624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6250" y="715997"/>
                  <a:pt x="2538360" y="739365"/>
                  <a:pt x="2558642" y="1039739"/>
                </a:cubicBezTo>
                <a:cubicBezTo>
                  <a:pt x="2578925" y="1340113"/>
                  <a:pt x="2535455" y="1494056"/>
                  <a:pt x="2558642" y="1618314"/>
                </a:cubicBezTo>
                <a:cubicBezTo>
                  <a:pt x="2581829" y="1742572"/>
                  <a:pt x="2543105" y="1989860"/>
                  <a:pt x="2558642" y="2162175"/>
                </a:cubicBezTo>
                <a:cubicBezTo>
                  <a:pt x="2563493" y="2366289"/>
                  <a:pt x="2351905" y="2584005"/>
                  <a:pt x="2132193" y="2588624"/>
                </a:cubicBezTo>
                <a:cubicBezTo>
                  <a:pt x="1968615" y="2578569"/>
                  <a:pt x="1862694" y="2567438"/>
                  <a:pt x="1597727" y="2588624"/>
                </a:cubicBezTo>
                <a:cubicBezTo>
                  <a:pt x="1332760" y="2609810"/>
                  <a:pt x="1174458" y="2598015"/>
                  <a:pt x="1063260" y="2588624"/>
                </a:cubicBezTo>
                <a:cubicBezTo>
                  <a:pt x="952062" y="2579233"/>
                  <a:pt x="695276" y="2609721"/>
                  <a:pt x="426449" y="2588624"/>
                </a:cubicBezTo>
                <a:cubicBezTo>
                  <a:pt x="180811" y="2584758"/>
                  <a:pt x="-17270" y="2405555"/>
                  <a:pt x="0" y="2162175"/>
                </a:cubicBezTo>
                <a:cubicBezTo>
                  <a:pt x="-26367" y="1895563"/>
                  <a:pt x="-27561" y="1847303"/>
                  <a:pt x="0" y="1566242"/>
                </a:cubicBezTo>
                <a:cubicBezTo>
                  <a:pt x="27561" y="1285181"/>
                  <a:pt x="-4505" y="1139274"/>
                  <a:pt x="0" y="970310"/>
                </a:cubicBezTo>
                <a:cubicBezTo>
                  <a:pt x="4505" y="801346"/>
                  <a:pt x="13931" y="562514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96302C79-F059-DA95-F867-9689A52AD143}"/>
              </a:ext>
            </a:extLst>
          </p:cNvPr>
          <p:cNvSpPr/>
          <p:nvPr/>
        </p:nvSpPr>
        <p:spPr>
          <a:xfrm>
            <a:off x="5942202" y="2129286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xmlns="" id="{8B164B57-6E95-CBD6-7402-CEB6579287A9}"/>
              </a:ext>
            </a:extLst>
          </p:cNvPr>
          <p:cNvSpPr/>
          <p:nvPr/>
        </p:nvSpPr>
        <p:spPr>
          <a:xfrm>
            <a:off x="470484" y="2340220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xmlns="" id="{33E2AEF6-E668-C12A-AE0E-2A8A4A5E51D7}"/>
              </a:ext>
            </a:extLst>
          </p:cNvPr>
          <p:cNvSpPr/>
          <p:nvPr/>
        </p:nvSpPr>
        <p:spPr>
          <a:xfrm>
            <a:off x="470484" y="308220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5A95286D-E065-24F8-94D3-A07FE9BF4160}"/>
              </a:ext>
            </a:extLst>
          </p:cNvPr>
          <p:cNvSpPr/>
          <p:nvPr/>
        </p:nvSpPr>
        <p:spPr>
          <a:xfrm>
            <a:off x="470484" y="382419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xmlns="" id="{FECF0F08-3016-3336-7409-99DD06AC4CE6}"/>
              </a:ext>
            </a:extLst>
          </p:cNvPr>
          <p:cNvSpPr/>
          <p:nvPr/>
        </p:nvSpPr>
        <p:spPr>
          <a:xfrm>
            <a:off x="3147270" y="2152469"/>
            <a:ext cx="2558642" cy="2613484"/>
          </a:xfrm>
          <a:custGeom>
            <a:avLst/>
            <a:gdLst>
              <a:gd name="connsiteX0" fmla="*/ 0 w 2558642"/>
              <a:gd name="connsiteY0" fmla="*/ 426449 h 2613484"/>
              <a:gd name="connsiteX1" fmla="*/ 426449 w 2558642"/>
              <a:gd name="connsiteY1" fmla="*/ 0 h 2613484"/>
              <a:gd name="connsiteX2" fmla="*/ 960915 w 2558642"/>
              <a:gd name="connsiteY2" fmla="*/ 0 h 2613484"/>
              <a:gd name="connsiteX3" fmla="*/ 1495382 w 2558642"/>
              <a:gd name="connsiteY3" fmla="*/ 0 h 2613484"/>
              <a:gd name="connsiteX4" fmla="*/ 2132193 w 2558642"/>
              <a:gd name="connsiteY4" fmla="*/ 0 h 2613484"/>
              <a:gd name="connsiteX5" fmla="*/ 2558642 w 2558642"/>
              <a:gd name="connsiteY5" fmla="*/ 426449 h 2613484"/>
              <a:gd name="connsiteX6" fmla="*/ 2558642 w 2558642"/>
              <a:gd name="connsiteY6" fmla="*/ 1048523 h 2613484"/>
              <a:gd name="connsiteX7" fmla="*/ 2558642 w 2558642"/>
              <a:gd name="connsiteY7" fmla="*/ 1617779 h 2613484"/>
              <a:gd name="connsiteX8" fmla="*/ 2558642 w 2558642"/>
              <a:gd name="connsiteY8" fmla="*/ 2187035 h 2613484"/>
              <a:gd name="connsiteX9" fmla="*/ 2132193 w 2558642"/>
              <a:gd name="connsiteY9" fmla="*/ 2613484 h 2613484"/>
              <a:gd name="connsiteX10" fmla="*/ 1580669 w 2558642"/>
              <a:gd name="connsiteY10" fmla="*/ 2613484 h 2613484"/>
              <a:gd name="connsiteX11" fmla="*/ 1012088 w 2558642"/>
              <a:gd name="connsiteY11" fmla="*/ 2613484 h 2613484"/>
              <a:gd name="connsiteX12" fmla="*/ 426449 w 2558642"/>
              <a:gd name="connsiteY12" fmla="*/ 2613484 h 2613484"/>
              <a:gd name="connsiteX13" fmla="*/ 0 w 2558642"/>
              <a:gd name="connsiteY13" fmla="*/ 2187035 h 2613484"/>
              <a:gd name="connsiteX14" fmla="*/ 0 w 2558642"/>
              <a:gd name="connsiteY14" fmla="*/ 1652991 h 2613484"/>
              <a:gd name="connsiteX15" fmla="*/ 0 w 2558642"/>
              <a:gd name="connsiteY15" fmla="*/ 1066129 h 2613484"/>
              <a:gd name="connsiteX16" fmla="*/ 0 w 2558642"/>
              <a:gd name="connsiteY16" fmla="*/ 426449 h 261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558642" h="2613484" fill="none" extrusionOk="0">
                <a:moveTo>
                  <a:pt x="0" y="426449"/>
                </a:moveTo>
                <a:cubicBezTo>
                  <a:pt x="-11768" y="201526"/>
                  <a:pt x="166422" y="-35844"/>
                  <a:pt x="426449" y="0"/>
                </a:cubicBezTo>
                <a:cubicBezTo>
                  <a:pt x="597084" y="-6315"/>
                  <a:pt x="782210" y="18167"/>
                  <a:pt x="960915" y="0"/>
                </a:cubicBezTo>
                <a:cubicBezTo>
                  <a:pt x="1139620" y="-18167"/>
                  <a:pt x="1291400" y="-24931"/>
                  <a:pt x="1495382" y="0"/>
                </a:cubicBezTo>
                <a:cubicBezTo>
                  <a:pt x="1699364" y="24931"/>
                  <a:pt x="1827524" y="14203"/>
                  <a:pt x="2132193" y="0"/>
                </a:cubicBezTo>
                <a:cubicBezTo>
                  <a:pt x="2367252" y="20478"/>
                  <a:pt x="2527282" y="149355"/>
                  <a:pt x="2558642" y="426449"/>
                </a:cubicBezTo>
                <a:cubicBezTo>
                  <a:pt x="2528508" y="723860"/>
                  <a:pt x="2575545" y="813155"/>
                  <a:pt x="2558642" y="1048523"/>
                </a:cubicBezTo>
                <a:cubicBezTo>
                  <a:pt x="2541739" y="1283891"/>
                  <a:pt x="2538231" y="1366501"/>
                  <a:pt x="2558642" y="1617779"/>
                </a:cubicBezTo>
                <a:cubicBezTo>
                  <a:pt x="2579053" y="1869057"/>
                  <a:pt x="2559776" y="2038576"/>
                  <a:pt x="2558642" y="2187035"/>
                </a:cubicBezTo>
                <a:cubicBezTo>
                  <a:pt x="2603542" y="2458793"/>
                  <a:pt x="2355666" y="2613234"/>
                  <a:pt x="2132193" y="2613484"/>
                </a:cubicBezTo>
                <a:cubicBezTo>
                  <a:pt x="1862927" y="2619054"/>
                  <a:pt x="1818164" y="2622549"/>
                  <a:pt x="1580669" y="2613484"/>
                </a:cubicBezTo>
                <a:cubicBezTo>
                  <a:pt x="1343174" y="2604419"/>
                  <a:pt x="1232966" y="2591428"/>
                  <a:pt x="1012088" y="2613484"/>
                </a:cubicBezTo>
                <a:cubicBezTo>
                  <a:pt x="791210" y="2635540"/>
                  <a:pt x="702035" y="2624879"/>
                  <a:pt x="426449" y="2613484"/>
                </a:cubicBezTo>
                <a:cubicBezTo>
                  <a:pt x="160799" y="2581413"/>
                  <a:pt x="6112" y="2465042"/>
                  <a:pt x="0" y="2187035"/>
                </a:cubicBezTo>
                <a:cubicBezTo>
                  <a:pt x="26063" y="2042649"/>
                  <a:pt x="6343" y="1769090"/>
                  <a:pt x="0" y="1652991"/>
                </a:cubicBezTo>
                <a:cubicBezTo>
                  <a:pt x="-6343" y="1536892"/>
                  <a:pt x="-21523" y="1266216"/>
                  <a:pt x="0" y="1066129"/>
                </a:cubicBezTo>
                <a:cubicBezTo>
                  <a:pt x="21523" y="866042"/>
                  <a:pt x="-4540" y="716351"/>
                  <a:pt x="0" y="426449"/>
                </a:cubicBezTo>
                <a:close/>
              </a:path>
              <a:path w="2558642" h="2613484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36748" y="676769"/>
                  <a:pt x="2568107" y="861208"/>
                  <a:pt x="2558642" y="1048523"/>
                </a:cubicBezTo>
                <a:cubicBezTo>
                  <a:pt x="2549177" y="1235838"/>
                  <a:pt x="2564510" y="1496981"/>
                  <a:pt x="2558642" y="1635385"/>
                </a:cubicBezTo>
                <a:cubicBezTo>
                  <a:pt x="2552774" y="1773789"/>
                  <a:pt x="2540371" y="2021141"/>
                  <a:pt x="2558642" y="2187035"/>
                </a:cubicBezTo>
                <a:cubicBezTo>
                  <a:pt x="2563493" y="2391149"/>
                  <a:pt x="2351905" y="2608865"/>
                  <a:pt x="2132193" y="2613484"/>
                </a:cubicBezTo>
                <a:cubicBezTo>
                  <a:pt x="1968615" y="2603429"/>
                  <a:pt x="1862694" y="2592298"/>
                  <a:pt x="1597727" y="2613484"/>
                </a:cubicBezTo>
                <a:cubicBezTo>
                  <a:pt x="1332760" y="2634670"/>
                  <a:pt x="1174458" y="2622875"/>
                  <a:pt x="1063260" y="2613484"/>
                </a:cubicBezTo>
                <a:cubicBezTo>
                  <a:pt x="952062" y="2604093"/>
                  <a:pt x="695276" y="2634581"/>
                  <a:pt x="426449" y="2613484"/>
                </a:cubicBezTo>
                <a:cubicBezTo>
                  <a:pt x="180811" y="2609618"/>
                  <a:pt x="-17270" y="2430415"/>
                  <a:pt x="0" y="2187035"/>
                </a:cubicBezTo>
                <a:cubicBezTo>
                  <a:pt x="19096" y="1959635"/>
                  <a:pt x="-9461" y="1740199"/>
                  <a:pt x="0" y="1582567"/>
                </a:cubicBezTo>
                <a:cubicBezTo>
                  <a:pt x="9461" y="1424935"/>
                  <a:pt x="-21424" y="1246956"/>
                  <a:pt x="0" y="978099"/>
                </a:cubicBezTo>
                <a:cubicBezTo>
                  <a:pt x="21424" y="709242"/>
                  <a:pt x="-26656" y="620048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xmlns="" id="{7F35738A-C5C9-9D27-1871-D2C25E6955C3}"/>
              </a:ext>
            </a:extLst>
          </p:cNvPr>
          <p:cNvSpPr/>
          <p:nvPr/>
        </p:nvSpPr>
        <p:spPr>
          <a:xfrm>
            <a:off x="3265416" y="23634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xmlns="" id="{82B63744-2DFE-2CCB-B272-42D26944E3E4}"/>
              </a:ext>
            </a:extLst>
          </p:cNvPr>
          <p:cNvSpPr/>
          <p:nvPr/>
        </p:nvSpPr>
        <p:spPr>
          <a:xfrm>
            <a:off x="3265416" y="3105389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xmlns="" id="{81D078E8-E7EF-4E26-9B4F-D5BED7CB2299}"/>
              </a:ext>
            </a:extLst>
          </p:cNvPr>
          <p:cNvSpPr/>
          <p:nvPr/>
        </p:nvSpPr>
        <p:spPr>
          <a:xfrm>
            <a:off x="6096000" y="236907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xmlns="" id="{806BD9FA-88F5-3829-7223-1D8DA194EEF2}"/>
              </a:ext>
            </a:extLst>
          </p:cNvPr>
          <p:cNvSpPr/>
          <p:nvPr/>
        </p:nvSpPr>
        <p:spPr>
          <a:xfrm>
            <a:off x="6096000" y="3101120"/>
            <a:ext cx="2281106" cy="714604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xmlns="" id="{93CCE3CF-D004-D776-27D5-F9642168ABD9}"/>
              </a:ext>
            </a:extLst>
          </p:cNvPr>
          <p:cNvSpPr/>
          <p:nvPr/>
        </p:nvSpPr>
        <p:spPr>
          <a:xfrm>
            <a:off x="6083123" y="395529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xmlns="" id="{E63F273F-DFBC-3288-AB1C-AA58FE3A45D8}"/>
              </a:ext>
            </a:extLst>
          </p:cNvPr>
          <p:cNvSpPr/>
          <p:nvPr/>
        </p:nvSpPr>
        <p:spPr>
          <a:xfrm>
            <a:off x="8741440" y="2129286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B58C14F9-2055-EB32-CCBC-2B10B4BD488C}"/>
              </a:ext>
            </a:extLst>
          </p:cNvPr>
          <p:cNvSpPr/>
          <p:nvPr/>
        </p:nvSpPr>
        <p:spPr>
          <a:xfrm>
            <a:off x="8890932" y="235913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xmlns="" id="{0AD307CB-A054-4CCA-17FD-03BE60AB3930}"/>
              </a:ext>
            </a:extLst>
          </p:cNvPr>
          <p:cNvSpPr/>
          <p:nvPr/>
        </p:nvSpPr>
        <p:spPr>
          <a:xfrm>
            <a:off x="8890932" y="3101120"/>
            <a:ext cx="2281106" cy="728127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xmlns="" id="{FCBCD5A4-444C-52DF-1747-6D48FD86F1FF}"/>
              </a:ext>
            </a:extLst>
          </p:cNvPr>
          <p:cNvSpPr/>
          <p:nvPr/>
        </p:nvSpPr>
        <p:spPr>
          <a:xfrm>
            <a:off x="8890932" y="4015390"/>
            <a:ext cx="2281106" cy="56599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xmlns="" id="{CDA9EDFC-D36E-43A4-49D1-0188904B15A1}"/>
              </a:ext>
            </a:extLst>
          </p:cNvPr>
          <p:cNvSpPr/>
          <p:nvPr/>
        </p:nvSpPr>
        <p:spPr>
          <a:xfrm>
            <a:off x="2806556" y="283584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xmlns="" id="{BEE69297-1930-1963-2F60-81B6BE307F49}"/>
              </a:ext>
            </a:extLst>
          </p:cNvPr>
          <p:cNvSpPr/>
          <p:nvPr/>
        </p:nvSpPr>
        <p:spPr>
          <a:xfrm>
            <a:off x="2792138" y="365185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xmlns="" id="{DC9C2250-0787-81B1-C8D7-500B9843AC1A}"/>
              </a:ext>
            </a:extLst>
          </p:cNvPr>
          <p:cNvSpPr/>
          <p:nvPr/>
        </p:nvSpPr>
        <p:spPr>
          <a:xfrm>
            <a:off x="5617740" y="283584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xmlns="" id="{6806168F-0E57-E50A-772D-72FAFCBA7237}"/>
              </a:ext>
            </a:extLst>
          </p:cNvPr>
          <p:cNvSpPr/>
          <p:nvPr/>
        </p:nvSpPr>
        <p:spPr>
          <a:xfrm>
            <a:off x="5587417" y="3651632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xmlns="" id="{C77D82A2-7BF2-B52D-87D0-EA34B37980AC}"/>
              </a:ext>
            </a:extLst>
          </p:cNvPr>
          <p:cNvSpPr/>
          <p:nvPr/>
        </p:nvSpPr>
        <p:spPr>
          <a:xfrm>
            <a:off x="8438449" y="287161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xmlns="" id="{77E5DA8A-27F9-97EC-AB6B-166417DAB252}"/>
              </a:ext>
            </a:extLst>
          </p:cNvPr>
          <p:cNvSpPr/>
          <p:nvPr/>
        </p:nvSpPr>
        <p:spPr>
          <a:xfrm>
            <a:off x="8439193" y="366275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xmlns="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8832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xmlns="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679351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xmlns="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91114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xmlns="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65349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xmlns="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924801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xmlns="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6079" y="380535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xmlns="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90944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xmlns="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31485" y="383200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xmlns="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Resources can be found on… </a:t>
            </a:r>
          </a:p>
          <a:p>
            <a:r>
              <a:rPr lang="en-GB" sz="1000" dirty="0" smtClean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Teams Chat, Teams Group, YouTube, Course Text Book, T&amp;T company websites                             </a:t>
            </a:r>
            <a:endParaRPr lang="en-GB" sz="1000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xmlns="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xmlns="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xmlns="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xmlns="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xmlns="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xmlns="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xmlns="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xmlns="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xmlns="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xmlns="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xmlns="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xmlns="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5F17B42C-D5D3-F879-94B0-B0893EB9C04E}"/>
              </a:ext>
            </a:extLst>
          </p:cNvPr>
          <p:cNvSpPr txBox="1"/>
          <p:nvPr/>
        </p:nvSpPr>
        <p:spPr>
          <a:xfrm>
            <a:off x="7822426" y="5247347"/>
            <a:ext cx="3921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xmlns="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xmlns="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1520E90E-9544-77C8-D1D7-A512E36B27C8}"/>
              </a:ext>
            </a:extLst>
          </p:cNvPr>
          <p:cNvSpPr txBox="1"/>
          <p:nvPr/>
        </p:nvSpPr>
        <p:spPr>
          <a:xfrm>
            <a:off x="491106" y="2351821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Summarise class notes, highlighting areas in which you need extra reading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4A45101-550B-7A65-957A-622A980A4549}"/>
              </a:ext>
            </a:extLst>
          </p:cNvPr>
          <p:cNvSpPr txBox="1"/>
          <p:nvPr/>
        </p:nvSpPr>
        <p:spPr>
          <a:xfrm>
            <a:off x="445555" y="3080382"/>
            <a:ext cx="2244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Complete research tasks set each week.</a:t>
            </a:r>
            <a:endParaRPr lang="en-GB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FD561F8B-2D1C-8D03-F6EB-ED0AD1A64CF3}"/>
              </a:ext>
            </a:extLst>
          </p:cNvPr>
          <p:cNvSpPr txBox="1"/>
          <p:nvPr/>
        </p:nvSpPr>
        <p:spPr>
          <a:xfrm>
            <a:off x="496042" y="3832005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Review resources available on Microsoft Teams </a:t>
            </a:r>
            <a:r>
              <a:rPr lang="en-GB" sz="1000" dirty="0" smtClean="0"/>
              <a:t>and elsewhere as directed</a:t>
            </a:r>
            <a:endParaRPr lang="en-GB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2F0DE6F-AAB8-8C91-18F4-C33895145BB1}"/>
              </a:ext>
            </a:extLst>
          </p:cNvPr>
          <p:cNvSpPr txBox="1"/>
          <p:nvPr/>
        </p:nvSpPr>
        <p:spPr>
          <a:xfrm>
            <a:off x="3257620" y="2391401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Review </a:t>
            </a:r>
            <a:r>
              <a:rPr lang="en-GB" sz="1050" dirty="0" smtClean="0"/>
              <a:t>notes and session </a:t>
            </a:r>
            <a:r>
              <a:rPr lang="en-GB" sz="1050" dirty="0"/>
              <a:t>handouts completed during sessions</a:t>
            </a:r>
            <a:endParaRPr lang="en-GB" sz="16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FF4DFD7A-4722-3325-0E3E-243A718F3CAF}"/>
              </a:ext>
            </a:extLst>
          </p:cNvPr>
          <p:cNvSpPr txBox="1"/>
          <p:nvPr/>
        </p:nvSpPr>
        <p:spPr>
          <a:xfrm>
            <a:off x="6114437" y="2358397"/>
            <a:ext cx="224423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Practise report formatting – title page, contents page.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5FE5CC2B-81BC-7667-4D74-14B83CC71DDE}"/>
              </a:ext>
            </a:extLst>
          </p:cNvPr>
          <p:cNvSpPr txBox="1"/>
          <p:nvPr/>
        </p:nvSpPr>
        <p:spPr>
          <a:xfrm>
            <a:off x="3254432" y="3099295"/>
            <a:ext cx="2244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Prepare to participate in sessions using </a:t>
            </a:r>
            <a:r>
              <a:rPr lang="en-GB" sz="1050" dirty="0" smtClean="0"/>
              <a:t>Travel &amp; Tourism </a:t>
            </a:r>
            <a:r>
              <a:rPr lang="en-GB" sz="1050" dirty="0"/>
              <a:t>examples from </a:t>
            </a:r>
            <a:r>
              <a:rPr lang="en-GB" sz="1050" dirty="0" smtClean="0"/>
              <a:t>current affairs, the </a:t>
            </a:r>
            <a:r>
              <a:rPr lang="en-GB" sz="1050" dirty="0"/>
              <a:t>news, TV adverts etc.</a:t>
            </a:r>
            <a:endParaRPr lang="en-GB" sz="16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EAA484B8-8078-3D3B-8D5C-D5E52939ECBE}"/>
              </a:ext>
            </a:extLst>
          </p:cNvPr>
          <p:cNvSpPr txBox="1"/>
          <p:nvPr/>
        </p:nvSpPr>
        <p:spPr>
          <a:xfrm>
            <a:off x="8890932" y="4002899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Check understanding with teacher and improve </a:t>
            </a:r>
            <a:r>
              <a:rPr lang="en-GB" sz="1000" dirty="0" smtClean="0"/>
              <a:t>work for resubmission </a:t>
            </a:r>
            <a:r>
              <a:rPr lang="en-GB" sz="1000" smtClean="0"/>
              <a:t>as directed.</a:t>
            </a:r>
            <a:endParaRPr lang="en-GB" sz="1000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8D9F8FF7-804B-0D1B-D9A8-C0980935F16E}"/>
              </a:ext>
            </a:extLst>
          </p:cNvPr>
          <p:cNvSpPr txBox="1"/>
          <p:nvPr/>
        </p:nvSpPr>
        <p:spPr>
          <a:xfrm>
            <a:off x="8863275" y="2380375"/>
            <a:ext cx="2244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Before submission of assignment, check spelling and </a:t>
            </a:r>
            <a:r>
              <a:rPr lang="en-GB" sz="1000" dirty="0" smtClean="0"/>
              <a:t>grammar and properly proof read.</a:t>
            </a:r>
            <a:endParaRPr lang="en-GB" sz="10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7259E71D-E807-A593-422B-8221EB8F6838}"/>
              </a:ext>
            </a:extLst>
          </p:cNvPr>
          <p:cNvSpPr txBox="1"/>
          <p:nvPr/>
        </p:nvSpPr>
        <p:spPr>
          <a:xfrm>
            <a:off x="8885730" y="3160090"/>
            <a:ext cx="2244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Use </a:t>
            </a:r>
            <a:r>
              <a:rPr lang="en-GB" sz="1000" dirty="0" smtClean="0"/>
              <a:t>the </a:t>
            </a:r>
            <a:r>
              <a:rPr lang="en-GB" sz="1000" dirty="0" smtClean="0"/>
              <a:t>assignment </a:t>
            </a:r>
            <a:r>
              <a:rPr lang="en-GB" sz="1000" dirty="0"/>
              <a:t>brief  to review assessment criteria </a:t>
            </a:r>
            <a:r>
              <a:rPr lang="en-GB" sz="1000" dirty="0" smtClean="0"/>
              <a:t>progress. Also  </a:t>
            </a:r>
            <a:r>
              <a:rPr lang="en-GB" sz="1000" dirty="0"/>
              <a:t>review tutor feedback on </a:t>
            </a:r>
            <a:r>
              <a:rPr lang="en-GB" sz="1000" dirty="0" smtClean="0"/>
              <a:t>criteria not yet achieved</a:t>
            </a:r>
            <a:endParaRPr lang="en-GB" sz="10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1130C212-3871-F5D5-2AC4-DE11B6275B92}"/>
              </a:ext>
            </a:extLst>
          </p:cNvPr>
          <p:cNvSpPr txBox="1"/>
          <p:nvPr/>
        </p:nvSpPr>
        <p:spPr>
          <a:xfrm>
            <a:off x="6076600" y="3110179"/>
            <a:ext cx="2244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Read upcoming assignment briefs to be familiar with content you need to understand and criteria you need to achieve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13059D38-26A3-C387-172A-7354451DEF5F}"/>
              </a:ext>
            </a:extLst>
          </p:cNvPr>
          <p:cNvSpPr txBox="1"/>
          <p:nvPr/>
        </p:nvSpPr>
        <p:spPr>
          <a:xfrm>
            <a:off x="6053963" y="4008057"/>
            <a:ext cx="22442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Plan your assignment using </a:t>
            </a:r>
            <a:r>
              <a:rPr lang="en-GB" sz="900" dirty="0" smtClean="0"/>
              <a:t>the given assignment brief and be prepared to use </a:t>
            </a:r>
            <a:r>
              <a:rPr lang="en-GB" sz="900" dirty="0"/>
              <a:t>during the </a:t>
            </a:r>
            <a:r>
              <a:rPr lang="en-GB" sz="900" dirty="0" smtClean="0"/>
              <a:t>lesson AND AT HOME.</a:t>
            </a:r>
            <a:endParaRPr lang="en-GB" sz="1200" dirty="0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xmlns="" id="{D7053F36-3016-758E-BC35-F0E49C2B92AD}"/>
              </a:ext>
            </a:extLst>
          </p:cNvPr>
          <p:cNvSpPr/>
          <p:nvPr/>
        </p:nvSpPr>
        <p:spPr>
          <a:xfrm>
            <a:off x="3258715" y="385171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5C56A89A-F275-7B9B-C7DB-6A9C114F6800}"/>
              </a:ext>
            </a:extLst>
          </p:cNvPr>
          <p:cNvSpPr txBox="1"/>
          <p:nvPr/>
        </p:nvSpPr>
        <p:spPr>
          <a:xfrm>
            <a:off x="3273819" y="3845787"/>
            <a:ext cx="224423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Complete coursework tasks using resources on Teams and independent research on internet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66915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319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Pursall</dc:creator>
  <cp:lastModifiedBy>Peter Stokes</cp:lastModifiedBy>
  <cp:revision>14</cp:revision>
  <dcterms:created xsi:type="dcterms:W3CDTF">2023-03-01T08:48:30Z</dcterms:created>
  <dcterms:modified xsi:type="dcterms:W3CDTF">2023-07-06T09:35:57Z</dcterms:modified>
</cp:coreProperties>
</file>